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7" r:id="rId2"/>
    <p:sldId id="285" r:id="rId3"/>
    <p:sldId id="259" r:id="rId4"/>
    <p:sldId id="260" r:id="rId5"/>
    <p:sldId id="283" r:id="rId6"/>
    <p:sldId id="280" r:id="rId7"/>
    <p:sldId id="267" r:id="rId8"/>
    <p:sldId id="262" r:id="rId9"/>
    <p:sldId id="265" r:id="rId10"/>
    <p:sldId id="284" r:id="rId11"/>
    <p:sldId id="275" r:id="rId12"/>
    <p:sldId id="269" r:id="rId13"/>
    <p:sldId id="273" r:id="rId14"/>
    <p:sldId id="266" r:id="rId15"/>
    <p:sldId id="288" r:id="rId16"/>
    <p:sldId id="289" r:id="rId17"/>
    <p:sldId id="292" r:id="rId18"/>
    <p:sldId id="294" r:id="rId19"/>
    <p:sldId id="293" r:id="rId20"/>
    <p:sldId id="274" r:id="rId21"/>
    <p:sldId id="276" r:id="rId22"/>
    <p:sldId id="277" r:id="rId23"/>
    <p:sldId id="278" r:id="rId24"/>
    <p:sldId id="282" r:id="rId25"/>
    <p:sldId id="286" r:id="rId26"/>
    <p:sldId id="279" r:id="rId27"/>
    <p:sldId id="270" r:id="rId28"/>
    <p:sldId id="281" r:id="rId29"/>
    <p:sldId id="290" r:id="rId30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0"/>
    <p:restoredTop sz="94681"/>
  </p:normalViewPr>
  <p:slideViewPr>
    <p:cSldViewPr snapToGrid="0" snapToObjects="1">
      <p:cViewPr varScale="1">
        <p:scale>
          <a:sx n="120" d="100"/>
          <a:sy n="120" d="100"/>
        </p:scale>
        <p:origin x="184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9C5FE5E-0ED2-9A4A-BDA9-B93308C1C8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4F017D-2AF0-6444-9BB3-11C6B9037C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B86FE-AA8F-E84A-9A3E-7026631285BA}" type="datetimeFigureOut">
              <a:rPr lang="en-US" smtClean="0"/>
              <a:t>5/21/18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F21C2E-2DD5-6045-93B2-C813CF51BA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D36E7A-EEB6-8443-88D0-8E0016EE9E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914A3-9827-0540-ACAE-FF9400667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35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charset="0"/>
              </a:defRPr>
            </a:lvl1pPr>
          </a:lstStyle>
          <a:p>
            <a:fld id="{E6E58627-20A1-FB44-9A51-E8147F987FE2}" type="datetimeFigureOut">
              <a:rPr lang="en-US" smtClean="0"/>
              <a:pPr/>
              <a:t>5/21/18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charset="0"/>
              </a:defRPr>
            </a:lvl1pPr>
          </a:lstStyle>
          <a:p>
            <a:fld id="{2690CB33-D85D-824D-A3CA-5AA05AED3C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718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B7CA6-0709-A94D-B282-DB56A629732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95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0CB33-D85D-824D-A3CA-5AA05AED3CD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173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0CB33-D85D-824D-A3CA-5AA05AED3CD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863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45140-A5AD-D648-A788-42F313C723C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84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163D-BBED-2241-A74F-9FC65D7A6FCF}" type="datetimeFigureOut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AF7CB-14F2-4847-8350-05EF45D1B2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163D-BBED-2241-A74F-9FC65D7A6FCF}" type="datetimeFigureOut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AF7CB-14F2-4847-8350-05EF45D1B2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163D-BBED-2241-A74F-9FC65D7A6FCF}" type="datetimeFigureOut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AF7CB-14F2-4847-8350-05EF45D1B2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163D-BBED-2241-A74F-9FC65D7A6FCF}" type="datetimeFigureOut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AF7CB-14F2-4847-8350-05EF45D1B2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163D-BBED-2241-A74F-9FC65D7A6FCF}" type="datetimeFigureOut">
              <a:rPr lang="en-US" smtClean="0"/>
              <a:t>5/21/18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AF7CB-14F2-4847-8350-05EF45D1B2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163D-BBED-2241-A74F-9FC65D7A6FCF}" type="datetimeFigureOut">
              <a:rPr lang="en-US" smtClean="0"/>
              <a:t>5/21/18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AF7CB-14F2-4847-8350-05EF45D1B2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163D-BBED-2241-A74F-9FC65D7A6FCF}" type="datetimeFigureOut">
              <a:rPr lang="en-US" smtClean="0"/>
              <a:t>5/21/18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AF7CB-14F2-4847-8350-05EF45D1B2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163D-BBED-2241-A74F-9FC65D7A6FCF}" type="datetimeFigureOut">
              <a:rPr lang="en-US" smtClean="0"/>
              <a:t>5/21/18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AF7CB-14F2-4847-8350-05EF45D1B2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163D-BBED-2241-A74F-9FC65D7A6FCF}" type="datetimeFigureOut">
              <a:rPr lang="en-US" smtClean="0"/>
              <a:t>5/21/18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AF7CB-14F2-4847-8350-05EF45D1B2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163D-BBED-2241-A74F-9FC65D7A6FCF}" type="datetimeFigureOut">
              <a:rPr lang="en-US" smtClean="0"/>
              <a:t>5/21/18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AF7CB-14F2-4847-8350-05EF45D1B2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163D-BBED-2241-A74F-9FC65D7A6FCF}" type="datetimeFigureOut">
              <a:rPr lang="en-US" smtClean="0"/>
              <a:t>5/21/18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AF7CB-14F2-4847-8350-05EF45D1B2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fld id="{CE9C163D-BBED-2241-A74F-9FC65D7A6FCF}" type="datetimeFigureOut">
              <a:rPr lang="en-US" smtClean="0"/>
              <a:pPr/>
              <a:t>5/21/18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fld id="{F2CAF7CB-14F2-4847-8350-05EF45D1B2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86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23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microsoft.com/office/2007/relationships/hdphoto" Target="../media/hdphoto1.wdp"/><Relationship Id="rId10" Type="http://schemas.openxmlformats.org/officeDocument/2006/relationships/image" Target="../media/image26.tiff"/><Relationship Id="rId4" Type="http://schemas.openxmlformats.org/officeDocument/2006/relationships/image" Target="../media/image22.jpe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041" y="843280"/>
            <a:ext cx="7633916" cy="1238424"/>
          </a:xfrm>
          <a:noFill/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000" b="1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Future of Salmon </a:t>
            </a:r>
          </a:p>
          <a:p>
            <a:pPr algn="r">
              <a:spcBef>
                <a:spcPts val="0"/>
              </a:spcBef>
            </a:pPr>
            <a:r>
              <a:rPr lang="en-US" sz="4000" b="1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 the Face of Change</a:t>
            </a:r>
            <a:endParaRPr lang="en-US" sz="40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 descr="EPSCoR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1892" y="6009629"/>
            <a:ext cx="1376737" cy="612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041" y="2081704"/>
            <a:ext cx="76339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Erik Schoen, Mark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Wipfli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Jamie Trammell, Daniel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Rinella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Angelica Floyd, Jess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Grunblatt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Molly McCarthy, Benjamin Meyer, John Morton, Jim Powell,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Anupma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Prakash, Matthew Reimer, Svetlana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Stuefer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Horacio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Toniolo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Brett Wells, and Frank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Witmer</a:t>
            </a:r>
            <a:endParaRPr lang="en-US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 descr="2000px-USGS_logo_green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404" y="6031349"/>
            <a:ext cx="1478933" cy="582238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DE4E0F2-7E08-974C-A2D7-89BB8B24D673}"/>
              </a:ext>
            </a:extLst>
          </p:cNvPr>
          <p:cNvGrpSpPr/>
          <p:nvPr/>
        </p:nvGrpSpPr>
        <p:grpSpPr>
          <a:xfrm>
            <a:off x="4934279" y="4844385"/>
            <a:ext cx="1097280" cy="1097280"/>
            <a:chOff x="4934279" y="4844385"/>
            <a:chExt cx="1097280" cy="109728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36448A6-7FDC-504A-8D1B-7F8551CC4F07}"/>
                </a:ext>
              </a:extLst>
            </p:cNvPr>
            <p:cNvSpPr/>
            <p:nvPr/>
          </p:nvSpPr>
          <p:spPr>
            <a:xfrm>
              <a:off x="4934279" y="4844385"/>
              <a:ext cx="1097280" cy="1097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0088" y="4954026"/>
              <a:ext cx="1018370" cy="914400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ED0C13-A1CB-DB47-BC7C-0ED427311A13}"/>
              </a:ext>
            </a:extLst>
          </p:cNvPr>
          <p:cNvGrpSpPr/>
          <p:nvPr/>
        </p:nvGrpSpPr>
        <p:grpSpPr>
          <a:xfrm>
            <a:off x="7936953" y="4844385"/>
            <a:ext cx="1097280" cy="1097280"/>
            <a:chOff x="7936953" y="4844385"/>
            <a:chExt cx="1097280" cy="109728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5D84368-BF7C-8B4D-B501-304E8ABADF83}"/>
                </a:ext>
              </a:extLst>
            </p:cNvPr>
            <p:cNvSpPr/>
            <p:nvPr/>
          </p:nvSpPr>
          <p:spPr>
            <a:xfrm>
              <a:off x="7936953" y="4844385"/>
              <a:ext cx="1097280" cy="1097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5277" y="4921923"/>
              <a:ext cx="972519" cy="914400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658" y="5127898"/>
            <a:ext cx="1577836" cy="5351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700" y="5852658"/>
            <a:ext cx="768096" cy="914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1B02286-30E4-1142-B07D-73BD8D40A88B}"/>
              </a:ext>
            </a:extLst>
          </p:cNvPr>
          <p:cNvGrpSpPr/>
          <p:nvPr/>
        </p:nvGrpSpPr>
        <p:grpSpPr>
          <a:xfrm>
            <a:off x="6338052" y="3656658"/>
            <a:ext cx="1317740" cy="1313705"/>
            <a:chOff x="6338052" y="3656658"/>
            <a:chExt cx="1317740" cy="131370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7CCD4D0-B0C3-414A-93D5-26ED71C09EE9}"/>
                </a:ext>
              </a:extLst>
            </p:cNvPr>
            <p:cNvSpPr/>
            <p:nvPr/>
          </p:nvSpPr>
          <p:spPr>
            <a:xfrm>
              <a:off x="6338052" y="3656658"/>
              <a:ext cx="1317740" cy="1313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87406" y="3705099"/>
              <a:ext cx="1193700" cy="1216824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3AA9801-B7C9-6C43-839F-6E76FD5B7948}"/>
              </a:ext>
            </a:extLst>
          </p:cNvPr>
          <p:cNvSpPr txBox="1"/>
          <p:nvPr/>
        </p:nvSpPr>
        <p:spPr>
          <a:xfrm>
            <a:off x="7779494" y="6622593"/>
            <a:ext cx="16695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charset="0"/>
              </a:rPr>
              <a:t>Photo: John Schoen</a:t>
            </a:r>
          </a:p>
        </p:txBody>
      </p:sp>
    </p:spTree>
    <p:extLst>
      <p:ext uri="{BB962C8B-B14F-4D97-AF65-F5344CB8AC3E}">
        <p14:creationId xmlns:p14="http://schemas.microsoft.com/office/powerpoint/2010/main" val="1906115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1256" y="491597"/>
            <a:ext cx="9737766" cy="6551027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4476" y="52608"/>
            <a:ext cx="7541840" cy="1021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292934"/>
                </a:solidFill>
                <a:ea typeface="Arial" charset="0"/>
                <a:cs typeface="Arial" charset="0"/>
              </a:rPr>
              <a:t>Climate change affects salmon habitats differently across the diverse landscape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A658E0-4B19-3A4D-AAD3-EBFC15F8E8A7}"/>
              </a:ext>
            </a:extLst>
          </p:cNvPr>
          <p:cNvSpPr txBox="1"/>
          <p:nvPr/>
        </p:nvSpPr>
        <p:spPr>
          <a:xfrm>
            <a:off x="2434950" y="6551656"/>
            <a:ext cx="434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See Ben Meyer’s talk for the juicy details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F7072D-ADD5-1D44-9B48-CCE0B412191A}"/>
              </a:ext>
            </a:extLst>
          </p:cNvPr>
          <p:cNvGrpSpPr/>
          <p:nvPr/>
        </p:nvGrpSpPr>
        <p:grpSpPr>
          <a:xfrm>
            <a:off x="340187" y="1065541"/>
            <a:ext cx="9293210" cy="1927519"/>
            <a:chOff x="340187" y="1010949"/>
            <a:chExt cx="9293210" cy="1927519"/>
          </a:xfrm>
        </p:grpSpPr>
        <p:pic>
          <p:nvPicPr>
            <p:cNvPr id="11" name="Shape 348">
              <a:extLst>
                <a:ext uri="{FF2B5EF4-FFF2-40B4-BE49-F238E27FC236}">
                  <a16:creationId xmlns:a16="http://schemas.microsoft.com/office/drawing/2014/main" id="{112EFDA6-2208-4E44-A1EC-194032FDB4C5}"/>
                </a:ext>
              </a:extLst>
            </p:cNvPr>
            <p:cNvPicPr preferRelativeResize="0"/>
            <p:nvPr/>
          </p:nvPicPr>
          <p:blipFill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187" y="1012932"/>
              <a:ext cx="2743200" cy="19202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0" name="Shape 347">
              <a:extLst>
                <a:ext uri="{FF2B5EF4-FFF2-40B4-BE49-F238E27FC236}">
                  <a16:creationId xmlns:a16="http://schemas.microsoft.com/office/drawing/2014/main" id="{A4A0A10B-255F-C342-809B-8B1C3E5E533A}"/>
                </a:ext>
              </a:extLst>
            </p:cNvPr>
            <p:cNvPicPr preferRelativeResize="0"/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3794" y="1012932"/>
              <a:ext cx="2743200" cy="19202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9" name="Shape 346">
              <a:extLst>
                <a:ext uri="{FF2B5EF4-FFF2-40B4-BE49-F238E27FC236}">
                  <a16:creationId xmlns:a16="http://schemas.microsoft.com/office/drawing/2014/main" id="{2E3072F1-11EE-F94B-AADF-E5FDCD337A51}"/>
                </a:ext>
              </a:extLst>
            </p:cNvPr>
            <p:cNvPicPr preferRelativeResize="0"/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7405" y="1010949"/>
              <a:ext cx="2743200" cy="19202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5E8EAB-E890-7E48-B7C5-95C07C4B0DE3}"/>
                </a:ext>
              </a:extLst>
            </p:cNvPr>
            <p:cNvSpPr txBox="1"/>
            <p:nvPr/>
          </p:nvSpPr>
          <p:spPr>
            <a:xfrm>
              <a:off x="7233313" y="2676858"/>
              <a:ext cx="240008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Top photos: Ben Meyer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27FE00B-C792-9742-80A2-2C49CD01B169}"/>
              </a:ext>
            </a:extLst>
          </p:cNvPr>
          <p:cNvGrpSpPr/>
          <p:nvPr/>
        </p:nvGrpSpPr>
        <p:grpSpPr>
          <a:xfrm>
            <a:off x="992421" y="3875959"/>
            <a:ext cx="3142851" cy="2651604"/>
            <a:chOff x="647648" y="4077821"/>
            <a:chExt cx="2588105" cy="214799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3B6ED9E-556E-3A4B-A6B1-B31C02E71451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7648" y="4077821"/>
              <a:ext cx="2588105" cy="21110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5853EB-AACA-E549-ADA8-B42226EBE560}"/>
                </a:ext>
              </a:extLst>
            </p:cNvPr>
            <p:cNvSpPr txBox="1"/>
            <p:nvPr/>
          </p:nvSpPr>
          <p:spPr>
            <a:xfrm>
              <a:off x="647648" y="5964206"/>
              <a:ext cx="2134392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John Schoen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935FA01-07AA-AD48-A20F-193CCA74487D}"/>
              </a:ext>
            </a:extLst>
          </p:cNvPr>
          <p:cNvGrpSpPr/>
          <p:nvPr/>
        </p:nvGrpSpPr>
        <p:grpSpPr>
          <a:xfrm>
            <a:off x="5037766" y="3875959"/>
            <a:ext cx="3149973" cy="2635549"/>
            <a:chOff x="3435958" y="4186160"/>
            <a:chExt cx="2772766" cy="225614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7161842-7D96-8746-BCAC-B0DBFAF1D8D4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435958" y="4186160"/>
              <a:ext cx="2772766" cy="22326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7B56B7-66D4-C340-802F-0992B005876A}"/>
                </a:ext>
              </a:extLst>
            </p:cNvPr>
            <p:cNvSpPr txBox="1"/>
            <p:nvPr/>
          </p:nvSpPr>
          <p:spPr>
            <a:xfrm>
              <a:off x="3435958" y="6180699"/>
              <a:ext cx="2134392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5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Marli</a:t>
              </a:r>
              <a:r>
                <a:rPr lang="en-US" sz="105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Miller, U Oregon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408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4556"/>
            <a:ext cx="9150291" cy="572344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65609" y="-174797"/>
            <a:ext cx="8590134" cy="1309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ea typeface="Arial" charset="0"/>
                <a:cs typeface="Arial" charset="0"/>
              </a:rPr>
              <a:t>Landscape change: Drying wetlands</a:t>
            </a:r>
            <a:endParaRPr lang="en-US" sz="2800" b="1" dirty="0">
              <a:solidFill>
                <a:srgbClr val="292934"/>
              </a:solidFill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5899" y="6580999"/>
            <a:ext cx="2134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US Fish and Wildlife Service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0" y="6581000"/>
            <a:ext cx="26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>Data from Berg et al. 2009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757788"/>
            <a:ext cx="4572000" cy="104797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Wetlands in the Kenai Lowlands have shrunk by 9% per decade since the 1950s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(Berg et al. 2009)</a:t>
            </a:r>
          </a:p>
        </p:txBody>
      </p:sp>
    </p:spTree>
    <p:extLst>
      <p:ext uri="{BB962C8B-B14F-4D97-AF65-F5344CB8AC3E}">
        <p14:creationId xmlns:p14="http://schemas.microsoft.com/office/powerpoint/2010/main" val="92061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4561"/>
            <a:ext cx="9156506" cy="5723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2175" y="6581001"/>
            <a:ext cx="2398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>US Fish and Wildlife Service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0" y="6581001"/>
            <a:ext cx="26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>Data from Alaska Fire Service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5609" y="-174793"/>
            <a:ext cx="8590134" cy="1309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ea typeface="Arial" charset="0"/>
                <a:cs typeface="Arial" charset="0"/>
              </a:rPr>
              <a:t>Landscape change: Increased wildfire frequency</a:t>
            </a:r>
            <a:endParaRPr lang="en-US" sz="2800" b="1" dirty="0">
              <a:solidFill>
                <a:srgbClr val="292934"/>
              </a:solidFill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" y="1212284"/>
            <a:ext cx="4572000" cy="213186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Lightning-caused wildfires have increased in frequency in Kenai Peninsula Borough since 1988   (Poisson regression; </a:t>
            </a:r>
            <a:r>
              <a:rPr lang="en-US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&lt; 0.05)</a:t>
            </a: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Human-caused wildfires also more frequent, non-significant trend (</a:t>
            </a:r>
            <a:r>
              <a:rPr lang="en-US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= 0.07)</a:t>
            </a:r>
          </a:p>
        </p:txBody>
      </p:sp>
    </p:spTree>
    <p:extLst>
      <p:ext uri="{BB962C8B-B14F-4D97-AF65-F5344CB8AC3E}">
        <p14:creationId xmlns:p14="http://schemas.microsoft.com/office/powerpoint/2010/main" val="159454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6FC459-E136-E54C-A1FF-66604CA97E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3856"/>
            <a:ext cx="9144000" cy="57241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173774" y="1902059"/>
            <a:ext cx="4970226" cy="146764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Footprint of human development has expanded more than 20-fold since 1950s</a:t>
            </a: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Development is concentrated along the lower Kenai River, key Chinook habitat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5609" y="-29829"/>
            <a:ext cx="8590134" cy="1021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ea typeface="Arial" charset="0"/>
                <a:cs typeface="Arial" charset="0"/>
              </a:rPr>
              <a:t>Landscape change: Human development</a:t>
            </a:r>
            <a:endParaRPr lang="en-US" sz="2800" b="1" dirty="0">
              <a:solidFill>
                <a:srgbClr val="292934"/>
              </a:solidFill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4131" y="4671844"/>
            <a:ext cx="178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Kenai River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V="1">
            <a:off x="2103120" y="4571510"/>
            <a:ext cx="638246" cy="285000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5B3CBA9-6D23-0A42-B436-B05E0BBE3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774" y="4137908"/>
            <a:ext cx="4970226" cy="27200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E1BCA2-FE02-9041-9483-64FED4A6EA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850" y="5053449"/>
            <a:ext cx="1714909" cy="165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0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7920"/>
            <a:ext cx="9144000" cy="572008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65609" y="-29829"/>
            <a:ext cx="8590134" cy="1021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ea typeface="Arial" charset="0"/>
                <a:cs typeface="Arial" charset="0"/>
              </a:rPr>
              <a:t>Landscape change: Melting glaciers</a:t>
            </a:r>
            <a:endParaRPr lang="en-US" sz="2800" b="1" dirty="0">
              <a:solidFill>
                <a:srgbClr val="292934"/>
              </a:solidFill>
              <a:ea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/>
          <p:cNvSpPr txBox="1"/>
          <p:nvPr/>
        </p:nvSpPr>
        <p:spPr>
          <a:xfrm>
            <a:off x="0" y="6581001"/>
            <a:ext cx="26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>Data from 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O’Neel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 et al. 2014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400797"/>
            <a:ext cx="4571999" cy="174252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Glaciers are rapidly losing mass throughout Gulf of Alaska region     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(Arendt et al. 2002)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Harding Icefield thinned by 30 m        from 1950-1999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VanLooy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et al. 2006)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95024" y="1400797"/>
            <a:ext cx="1761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Skilak Glacier</a:t>
            </a:r>
          </a:p>
        </p:txBody>
      </p:sp>
    </p:spTree>
    <p:extLst>
      <p:ext uri="{BB962C8B-B14F-4D97-AF65-F5344CB8AC3E}">
        <p14:creationId xmlns:p14="http://schemas.microsoft.com/office/powerpoint/2010/main" val="199406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41A0D2-E9B6-9242-B05C-923B3D7C3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33856"/>
            <a:ext cx="9149861" cy="60474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2BD29B-E5EA-2940-916C-98309F52EAE7}"/>
              </a:ext>
            </a:extLst>
          </p:cNvPr>
          <p:cNvSpPr txBox="1"/>
          <p:nvPr/>
        </p:nvSpPr>
        <p:spPr>
          <a:xfrm>
            <a:off x="6513539" y="4471751"/>
            <a:ext cx="2636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Glacial river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38F702-309A-1246-B697-385E3837DB89}"/>
              </a:ext>
            </a:extLst>
          </p:cNvPr>
          <p:cNvSpPr txBox="1"/>
          <p:nvPr/>
        </p:nvSpPr>
        <p:spPr>
          <a:xfrm>
            <a:off x="874114" y="4157853"/>
            <a:ext cx="1791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Kluane</a:t>
            </a:r>
            <a:r>
              <a:rPr lang="en-US" sz="2400" b="1" dirty="0"/>
              <a:t> Lake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F22FC1-ED7C-4545-B252-BF765D6DE940}"/>
              </a:ext>
            </a:extLst>
          </p:cNvPr>
          <p:cNvSpPr txBox="1"/>
          <p:nvPr/>
        </p:nvSpPr>
        <p:spPr>
          <a:xfrm>
            <a:off x="257633" y="1205007"/>
            <a:ext cx="1791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Before 2016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152AF5-CA5E-8148-8C89-8379CF541F8B}"/>
              </a:ext>
            </a:extLst>
          </p:cNvPr>
          <p:cNvSpPr txBox="1">
            <a:spLocks/>
          </p:cNvSpPr>
          <p:nvPr/>
        </p:nvSpPr>
        <p:spPr>
          <a:xfrm>
            <a:off x="165609" y="67316"/>
            <a:ext cx="8590134" cy="1021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ea typeface="Arial" charset="0"/>
                <a:cs typeface="Arial" charset="0"/>
              </a:rPr>
              <a:t>Risks</a:t>
            </a:r>
            <a:r>
              <a:rPr lang="en-US" sz="2800" b="1" dirty="0">
                <a:ea typeface="Arial" charset="0"/>
                <a:cs typeface="Arial" charset="0"/>
              </a:rPr>
              <a:t> of glacier mass loss: </a:t>
            </a:r>
          </a:p>
          <a:p>
            <a:r>
              <a:rPr lang="en-US" sz="2800" b="1" dirty="0">
                <a:ea typeface="Arial" charset="0"/>
                <a:cs typeface="Arial" charset="0"/>
              </a:rPr>
              <a:t>Reduced streamflow into salmon habitats</a:t>
            </a:r>
            <a:endParaRPr lang="en-US" sz="2800" b="1" dirty="0">
              <a:solidFill>
                <a:srgbClr val="292934"/>
              </a:solidFill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C4D7A9-DA2D-754E-824D-F6CE0A11A9E9}"/>
              </a:ext>
            </a:extLst>
          </p:cNvPr>
          <p:cNvSpPr txBox="1"/>
          <p:nvPr/>
        </p:nvSpPr>
        <p:spPr>
          <a:xfrm>
            <a:off x="7831700" y="6935629"/>
            <a:ext cx="14669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Francis Gauthier</a:t>
            </a:r>
          </a:p>
        </p:txBody>
      </p:sp>
    </p:spTree>
    <p:extLst>
      <p:ext uri="{BB962C8B-B14F-4D97-AF65-F5344CB8AC3E}">
        <p14:creationId xmlns:p14="http://schemas.microsoft.com/office/powerpoint/2010/main" val="194342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9549D0-12AE-4049-AE90-C440F92741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3856"/>
            <a:ext cx="9144000" cy="603860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4F8AA9-8482-554C-A27B-87188AD7A08C}"/>
              </a:ext>
            </a:extLst>
          </p:cNvPr>
          <p:cNvSpPr txBox="1"/>
          <p:nvPr/>
        </p:nvSpPr>
        <p:spPr>
          <a:xfrm>
            <a:off x="269508" y="1157501"/>
            <a:ext cx="2105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2016-present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28DC00-786D-D447-8570-6A09B8F6CBE8}"/>
              </a:ext>
            </a:extLst>
          </p:cNvPr>
          <p:cNvSpPr/>
          <p:nvPr/>
        </p:nvSpPr>
        <p:spPr>
          <a:xfrm>
            <a:off x="0" y="1688271"/>
            <a:ext cx="4571999" cy="216219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Meltwater from retreating glacier now flows into another drainage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Shugar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et al. 2017)</a:t>
            </a: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Lake level is dropping rapidly</a:t>
            </a: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Chum salmon losing spawning habitat in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Kluane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River downstream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257347A-F7BB-3F4A-8F12-DB99F6F55846}"/>
              </a:ext>
            </a:extLst>
          </p:cNvPr>
          <p:cNvSpPr txBox="1">
            <a:spLocks/>
          </p:cNvSpPr>
          <p:nvPr/>
        </p:nvSpPr>
        <p:spPr>
          <a:xfrm>
            <a:off x="165609" y="67316"/>
            <a:ext cx="8590134" cy="1021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ea typeface="Arial" charset="0"/>
                <a:cs typeface="Arial" charset="0"/>
              </a:rPr>
              <a:t>Risks</a:t>
            </a:r>
            <a:r>
              <a:rPr lang="en-US" sz="2800" b="1" dirty="0">
                <a:ea typeface="Arial" charset="0"/>
                <a:cs typeface="Arial" charset="0"/>
              </a:rPr>
              <a:t> of glacier mass loss: </a:t>
            </a:r>
          </a:p>
          <a:p>
            <a:r>
              <a:rPr lang="en-US" sz="2800" b="1" dirty="0">
                <a:ea typeface="Arial" charset="0"/>
                <a:cs typeface="Arial" charset="0"/>
              </a:rPr>
              <a:t>Reduced streamflow into salmon habitats</a:t>
            </a:r>
            <a:endParaRPr lang="en-US" sz="2800" b="1" dirty="0">
              <a:solidFill>
                <a:srgbClr val="292934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47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2BE28A8-00E7-3241-AE43-704C4556F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3856"/>
            <a:ext cx="9144000" cy="686406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699EA2B-5EF5-A34D-A5CA-166535343490}"/>
              </a:ext>
            </a:extLst>
          </p:cNvPr>
          <p:cNvSpPr txBox="1">
            <a:spLocks/>
          </p:cNvSpPr>
          <p:nvPr/>
        </p:nvSpPr>
        <p:spPr>
          <a:xfrm>
            <a:off x="165609" y="51862"/>
            <a:ext cx="8590134" cy="1021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B050"/>
                </a:solidFill>
                <a:ea typeface="Arial" charset="0"/>
                <a:cs typeface="Arial" charset="0"/>
              </a:rPr>
              <a:t>Opportunities</a:t>
            </a:r>
            <a:r>
              <a:rPr lang="en-US" sz="2800" b="1" dirty="0">
                <a:ea typeface="Arial" charset="0"/>
                <a:cs typeface="Arial" charset="0"/>
              </a:rPr>
              <a:t> due to glacier mass loss: </a:t>
            </a:r>
          </a:p>
          <a:p>
            <a:r>
              <a:rPr lang="en-US" sz="2800" b="1" dirty="0">
                <a:ea typeface="Arial" charset="0"/>
                <a:cs typeface="Arial" charset="0"/>
              </a:rPr>
              <a:t>New habitats created, habitat quality improved</a:t>
            </a:r>
            <a:endParaRPr lang="en-US" sz="2800" b="1" dirty="0">
              <a:solidFill>
                <a:srgbClr val="292934"/>
              </a:solidFill>
              <a:ea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E0A8E6-28C4-4C45-863E-3320B2321496}"/>
              </a:ext>
            </a:extLst>
          </p:cNvPr>
          <p:cNvSpPr txBox="1"/>
          <p:nvPr/>
        </p:nvSpPr>
        <p:spPr>
          <a:xfrm>
            <a:off x="263569" y="1133856"/>
            <a:ext cx="2105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2008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71B72E-0572-104E-A631-C3F6E6CD1EC9}"/>
              </a:ext>
            </a:extLst>
          </p:cNvPr>
          <p:cNvSpPr/>
          <p:nvPr/>
        </p:nvSpPr>
        <p:spPr>
          <a:xfrm>
            <a:off x="0" y="2099781"/>
            <a:ext cx="4571999" cy="102085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New proglacial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Melbern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Lake formed in Alsek watershed during 1980s-2000s: Half the size of Kenai Lake</a:t>
            </a:r>
          </a:p>
        </p:txBody>
      </p:sp>
    </p:spTree>
    <p:extLst>
      <p:ext uri="{BB962C8B-B14F-4D97-AF65-F5344CB8AC3E}">
        <p14:creationId xmlns:p14="http://schemas.microsoft.com/office/powerpoint/2010/main" val="963807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76CEAE-93D9-044C-A7FE-36213200AD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3856"/>
            <a:ext cx="9144000" cy="57241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5B65A7-728B-9146-B664-A60D508C3495}"/>
              </a:ext>
            </a:extLst>
          </p:cNvPr>
          <p:cNvSpPr txBox="1"/>
          <p:nvPr/>
        </p:nvSpPr>
        <p:spPr>
          <a:xfrm>
            <a:off x="263569" y="1133856"/>
            <a:ext cx="2105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AB978F-B1CD-1740-B426-AAAEC3639B99}"/>
              </a:ext>
            </a:extLst>
          </p:cNvPr>
          <p:cNvSpPr txBox="1"/>
          <p:nvPr/>
        </p:nvSpPr>
        <p:spPr>
          <a:xfrm>
            <a:off x="7683335" y="6580999"/>
            <a:ext cx="14669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Al von </a:t>
            </a:r>
            <a:r>
              <a:rPr lang="en-US" sz="1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Finster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1DEE34-4835-6E4C-965F-8F0E315663AD}"/>
              </a:ext>
            </a:extLst>
          </p:cNvPr>
          <p:cNvSpPr txBox="1">
            <a:spLocks/>
          </p:cNvSpPr>
          <p:nvPr/>
        </p:nvSpPr>
        <p:spPr>
          <a:xfrm>
            <a:off x="165609" y="51862"/>
            <a:ext cx="8590134" cy="1021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B050"/>
                </a:solidFill>
                <a:ea typeface="Arial" charset="0"/>
                <a:cs typeface="Arial" charset="0"/>
              </a:rPr>
              <a:t>Opportunities</a:t>
            </a:r>
            <a:r>
              <a:rPr lang="en-US" sz="2800" b="1" dirty="0">
                <a:ea typeface="Arial" charset="0"/>
                <a:cs typeface="Arial" charset="0"/>
              </a:rPr>
              <a:t> due to glacier mass loss: </a:t>
            </a:r>
          </a:p>
          <a:p>
            <a:r>
              <a:rPr lang="en-US" sz="2800" b="1" dirty="0">
                <a:ea typeface="Arial" charset="0"/>
                <a:cs typeface="Arial" charset="0"/>
              </a:rPr>
              <a:t>New habitats created, habitat quality improved</a:t>
            </a:r>
            <a:endParaRPr lang="en-US" sz="2800" b="1" dirty="0">
              <a:solidFill>
                <a:srgbClr val="292934"/>
              </a:solidFill>
              <a:ea typeface="Arial" charset="0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A046A7-4CBA-5040-B7FD-A03D3D7E4969}"/>
              </a:ext>
            </a:extLst>
          </p:cNvPr>
          <p:cNvSpPr/>
          <p:nvPr/>
        </p:nvSpPr>
        <p:spPr>
          <a:xfrm>
            <a:off x="0" y="2099781"/>
            <a:ext cx="4571999" cy="178619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New proglacial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Melbern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Lake formed in Alsek watershed during 1980s-2000s: Half the size of Kenai Lake</a:t>
            </a: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Water turned from gray to blue between 2008-2014</a:t>
            </a:r>
          </a:p>
        </p:txBody>
      </p:sp>
    </p:spTree>
    <p:extLst>
      <p:ext uri="{BB962C8B-B14F-4D97-AF65-F5344CB8AC3E}">
        <p14:creationId xmlns:p14="http://schemas.microsoft.com/office/powerpoint/2010/main" val="3828434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03E167-A843-CC4A-902B-0AFAAF680A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133856"/>
            <a:ext cx="9144000" cy="57241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28DC00-786D-D447-8570-6A09B8F6CBE8}"/>
              </a:ext>
            </a:extLst>
          </p:cNvPr>
          <p:cNvSpPr/>
          <p:nvPr/>
        </p:nvSpPr>
        <p:spPr>
          <a:xfrm>
            <a:off x="0" y="2099781"/>
            <a:ext cx="4571999" cy="312386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New proglacial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Melbern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Lake formed in Alsek watershed during 1980s-2000s: Half the size of Kenai Lake</a:t>
            </a: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Water turned from gray to blue between 2008-2014</a:t>
            </a: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Lake and outlet river expected to be colonized by Sockeye and Chinook salmon, benefiting Alaskan fisheries    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(Al von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Finster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Yukon River Panel, pers. comm. )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785921-AB7E-DB43-827C-81A6BF14286A}"/>
              </a:ext>
            </a:extLst>
          </p:cNvPr>
          <p:cNvSpPr txBox="1"/>
          <p:nvPr/>
        </p:nvSpPr>
        <p:spPr>
          <a:xfrm>
            <a:off x="7677044" y="6580999"/>
            <a:ext cx="14669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Al von </a:t>
            </a:r>
            <a:r>
              <a:rPr lang="en-US" sz="1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Finster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9ED830-C79D-7E40-8800-BADE475342A8}"/>
              </a:ext>
            </a:extLst>
          </p:cNvPr>
          <p:cNvSpPr txBox="1"/>
          <p:nvPr/>
        </p:nvSpPr>
        <p:spPr>
          <a:xfrm>
            <a:off x="263569" y="1133856"/>
            <a:ext cx="2105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2014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4533FB-3F29-FA44-8D6F-43F350E39298}"/>
              </a:ext>
            </a:extLst>
          </p:cNvPr>
          <p:cNvSpPr txBox="1">
            <a:spLocks/>
          </p:cNvSpPr>
          <p:nvPr/>
        </p:nvSpPr>
        <p:spPr>
          <a:xfrm>
            <a:off x="165609" y="51862"/>
            <a:ext cx="8590134" cy="1021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B050"/>
                </a:solidFill>
                <a:ea typeface="Arial" charset="0"/>
                <a:cs typeface="Arial" charset="0"/>
              </a:rPr>
              <a:t>Opportunities</a:t>
            </a:r>
            <a:r>
              <a:rPr lang="en-US" sz="2800" b="1" dirty="0">
                <a:ea typeface="Arial" charset="0"/>
                <a:cs typeface="Arial" charset="0"/>
              </a:rPr>
              <a:t> due to glacier mass loss: </a:t>
            </a:r>
          </a:p>
          <a:p>
            <a:r>
              <a:rPr lang="en-US" sz="2800" b="1" dirty="0">
                <a:ea typeface="Arial" charset="0"/>
                <a:cs typeface="Arial" charset="0"/>
              </a:rPr>
              <a:t>New habitats created, habitat quality improved</a:t>
            </a:r>
            <a:endParaRPr lang="en-US" sz="2800" b="1" dirty="0">
              <a:solidFill>
                <a:srgbClr val="292934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054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92F7D3-BA52-E447-A54C-58AA9F053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7565" y="-477"/>
            <a:ext cx="5206435" cy="685847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5209E9-2B7E-BD4F-9F67-5170F211F3FD}"/>
              </a:ext>
            </a:extLst>
          </p:cNvPr>
          <p:cNvSpPr txBox="1"/>
          <p:nvPr/>
        </p:nvSpPr>
        <p:spPr>
          <a:xfrm>
            <a:off x="425450" y="1166603"/>
            <a:ext cx="351211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Synthesis paper  featured on cover of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Fisheries,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October 2017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(open access)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Schoen, E.R., Wipfli, M.S., Trammell, E.J.,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Rinella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D.J., Floyd, A.L.,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Grunblatt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J., McCarthy, M.D., Meyer, B.E., Morton, J.M., Powell, J.E., Prakash, A., Reimer, M.N.,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Stuefer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S.L.,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Toniolo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H., Wells, B.M., and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Witmer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F.D.W. 2017. Future of Pacific Salmon in the Face of Environmental Change: Lessons from One of the World's Remaining Productive Salmon Regions.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Fisheries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(10): 538-553.</a:t>
            </a:r>
          </a:p>
        </p:txBody>
      </p:sp>
    </p:spTree>
    <p:extLst>
      <p:ext uri="{BB962C8B-B14F-4D97-AF65-F5344CB8AC3E}">
        <p14:creationId xmlns:p14="http://schemas.microsoft.com/office/powerpoint/2010/main" val="4268511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F3ABD2-93E8-7244-BDC0-BFD659B731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429" y="1230546"/>
            <a:ext cx="5024106" cy="53854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970842"/>
            <a:ext cx="3897244" cy="594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i="1" dirty="0">
                <a:latin typeface="Arial" charset="0"/>
                <a:ea typeface="Arial" charset="0"/>
                <a:cs typeface="Arial" charset="0"/>
              </a:rPr>
              <a:t>Salmon returns are highly variable</a:t>
            </a:r>
          </a:p>
          <a:p>
            <a:pPr marL="5143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Over past 30-40 years: Sockeye and Chinook returns varied       ~10-fold in 5 Kenai River stocks</a:t>
            </a:r>
          </a:p>
          <a:p>
            <a:pPr marL="514350" indent="-285750">
              <a:lnSpc>
                <a:spcPct val="115000"/>
              </a:lnSpc>
              <a:spcAft>
                <a:spcPts val="1000"/>
              </a:spcAft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Over past 4,000 years: Major, multi-century fluctuations in Sockeye abundance              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(McCarthy et al. 2018)</a:t>
            </a:r>
          </a:p>
          <a:p>
            <a:pPr marL="5143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Climatic oscillations generally explain some but not all of this variability</a:t>
            </a: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i="1" dirty="0">
                <a:latin typeface="Arial" charset="0"/>
                <a:ea typeface="Arial" charset="0"/>
                <a:cs typeface="Arial" charset="0"/>
              </a:rPr>
              <a:t>Portfolio effect: Intact, diverse landscapes support more stable aggregate salmon returns than fragmented, homogenous landscapes 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(Schindler et al. 2010, Griffiths et al. 2014)</a:t>
            </a: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6540" y="2526030"/>
            <a:ext cx="156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Sockeye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80704" y="4296075"/>
            <a:ext cx="156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Chinook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94566" y="6559006"/>
            <a:ext cx="3029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charset="0"/>
                <a:ea typeface="Arial" charset="0"/>
                <a:cs typeface="Arial" charset="0"/>
              </a:rPr>
              <a:t>Data: ADF&amp;G, Art: Timothy </a:t>
            </a:r>
            <a:r>
              <a:rPr lang="en-US" sz="1000" dirty="0" err="1">
                <a:latin typeface="Arial" charset="0"/>
                <a:ea typeface="Arial" charset="0"/>
                <a:cs typeface="Arial" charset="0"/>
              </a:rPr>
              <a:t>Knepp</a:t>
            </a:r>
            <a:endParaRPr lang="en-US" sz="1000" dirty="0">
              <a:latin typeface="Arial" charset="0"/>
              <a:ea typeface="Arial" charset="0"/>
              <a:cs typeface="Arial" charset="0"/>
            </a:endParaRPr>
          </a:p>
          <a:p>
            <a:endParaRPr lang="en-US" sz="10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263390" y="1474470"/>
            <a:ext cx="1560431" cy="1314450"/>
            <a:chOff x="4263390" y="1474470"/>
            <a:chExt cx="1560431" cy="1314450"/>
          </a:xfrm>
        </p:grpSpPr>
        <p:sp>
          <p:nvSpPr>
            <p:cNvPr id="13" name="Left Brace 12"/>
            <p:cNvSpPr/>
            <p:nvPr/>
          </p:nvSpPr>
          <p:spPr>
            <a:xfrm>
              <a:off x="4869180" y="1474470"/>
              <a:ext cx="411480" cy="1314450"/>
            </a:xfrm>
            <a:prstGeom prst="leftBrac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263390" y="1947029"/>
              <a:ext cx="15604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10 x</a:t>
              </a:r>
              <a:endPara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85446" y="725374"/>
            <a:ext cx="2152688" cy="96249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65609" y="-49926"/>
            <a:ext cx="8590134" cy="1309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2400" b="1" dirty="0">
                <a:ea typeface="Arial" charset="0"/>
                <a:cs typeface="Arial" charset="0"/>
              </a:rPr>
              <a:t>How do climatic and landscape changes affect salmon?</a:t>
            </a:r>
            <a:endParaRPr lang="en-US" sz="2400" b="1" dirty="0">
              <a:solidFill>
                <a:srgbClr val="292934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73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92"/>
          <a:stretch/>
        </p:blipFill>
        <p:spPr>
          <a:xfrm>
            <a:off x="4759890" y="375780"/>
            <a:ext cx="3772166" cy="648221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65609" y="-86980"/>
            <a:ext cx="4149452" cy="1309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ea typeface="Arial" charset="0"/>
                <a:cs typeface="Arial" charset="0"/>
              </a:rPr>
              <a:t>Fisheries harvest</a:t>
            </a:r>
            <a:endParaRPr lang="en-US" sz="2800" b="1" dirty="0">
              <a:solidFill>
                <a:srgbClr val="292934"/>
              </a:solidFill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1043806"/>
            <a:ext cx="3898899" cy="3943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i="1" dirty="0">
                <a:latin typeface="Arial" charset="0"/>
                <a:ea typeface="Arial" charset="0"/>
                <a:cs typeface="Arial" charset="0"/>
              </a:rPr>
              <a:t>Salmon are extremely valuable statewide</a:t>
            </a:r>
          </a:p>
          <a:p>
            <a:pPr marL="514350" indent="-285750">
              <a:lnSpc>
                <a:spcPct val="115000"/>
              </a:lnSpc>
              <a:spcAft>
                <a:spcPts val="1000"/>
              </a:spcAft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Commercial and sport fisheries for AK salmon generate 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$1 billion annually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in gross economic output</a:t>
            </a: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In Cook Inlet, all sectors increasingly focused on Sockeye</a:t>
            </a: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Chinook decline has forced closures and aggravated tensions between user groups</a:t>
            </a: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27" t="903" r="55920" b="76621"/>
          <a:stretch/>
        </p:blipFill>
        <p:spPr>
          <a:xfrm>
            <a:off x="5374961" y="9837"/>
            <a:ext cx="951972" cy="15315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2386812" y="2766240"/>
            <a:ext cx="4112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Salmon harvest (thousands), Northern Kenai Peninsula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0475" y="150312"/>
            <a:ext cx="1401581" cy="8465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71795" y="980989"/>
            <a:ext cx="1460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Commercial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21936" y="3315416"/>
            <a:ext cx="1460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Sport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1936" y="5454875"/>
            <a:ext cx="1733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Personal use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092" y="4809029"/>
            <a:ext cx="1216650" cy="6952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567" y="2601713"/>
            <a:ext cx="1229175" cy="70238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885151" y="2535412"/>
            <a:ext cx="3933172" cy="4322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92" t="91664"/>
          <a:stretch/>
        </p:blipFill>
        <p:spPr>
          <a:xfrm>
            <a:off x="4764024" y="2344329"/>
            <a:ext cx="3772166" cy="5403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075054" y="6647219"/>
            <a:ext cx="1805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charset="0"/>
              </a:rPr>
              <a:t>John Schoen</a:t>
            </a:r>
          </a:p>
        </p:txBody>
      </p:sp>
      <p:sp>
        <p:nvSpPr>
          <p:cNvPr id="17" name="TextBox 16"/>
          <p:cNvSpPr txBox="1"/>
          <p:nvPr/>
        </p:nvSpPr>
        <p:spPr>
          <a:xfrm rot="5400000">
            <a:off x="6915202" y="3071875"/>
            <a:ext cx="40586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charset="0"/>
              </a:rPr>
              <a:t>Photo credits: Madeline Jovanovich, Ron </a:t>
            </a:r>
            <a:r>
              <a:rPr lang="en-US" sz="1000" dirty="0" err="1">
                <a:latin typeface="Arial" charset="0"/>
              </a:rPr>
              <a:t>Neibrugge</a:t>
            </a:r>
            <a:r>
              <a:rPr lang="en-US" sz="1000" dirty="0">
                <a:latin typeface="Arial" charset="0"/>
              </a:rPr>
              <a:t>, </a:t>
            </a:r>
            <a:r>
              <a:rPr lang="en-US" sz="1000" dirty="0" err="1">
                <a:latin typeface="Arial" charset="0"/>
              </a:rPr>
              <a:t>jodyo.photos</a:t>
            </a:r>
            <a:endParaRPr lang="en-US" sz="1000" dirty="0"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93980" y="6516151"/>
            <a:ext cx="2418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charset="0"/>
                <a:ea typeface="Arial" charset="0"/>
                <a:cs typeface="Arial" charset="0"/>
              </a:rPr>
              <a:t>Data from ADF&amp;G</a:t>
            </a:r>
          </a:p>
        </p:txBody>
      </p:sp>
    </p:spTree>
    <p:extLst>
      <p:ext uri="{BB962C8B-B14F-4D97-AF65-F5344CB8AC3E}">
        <p14:creationId xmlns:p14="http://schemas.microsoft.com/office/powerpoint/2010/main" val="119091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5" grpId="0" animBg="1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65608" y="95901"/>
            <a:ext cx="8797522" cy="879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2400" b="1" dirty="0">
                <a:ea typeface="Arial" charset="0"/>
                <a:cs typeface="Arial" charset="0"/>
              </a:rPr>
              <a:t>Stabilizing the booms and busts of fishing revenues</a:t>
            </a:r>
            <a:endParaRPr lang="en-US" sz="2400" b="1" dirty="0">
              <a:solidFill>
                <a:srgbClr val="292934"/>
              </a:solidFill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172631"/>
            <a:ext cx="4199604" cy="5509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Fishing communities that participate in more diverse fisheries enjoy more stable revenues </a:t>
            </a:r>
          </a:p>
          <a:p>
            <a:pPr marL="5143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Across Alaska 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Sethi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 et al. 2014) </a:t>
            </a:r>
          </a:p>
          <a:p>
            <a:pPr marL="5143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Within Kenai Peninsula 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(our study)</a:t>
            </a: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However, most fishing communities on Kenai Peninsula have specialized on fewer fisheries over time</a:t>
            </a: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This could reduce economic resilience to major changes like climatic regime shifts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(Cline et al. 2017)</a:t>
            </a: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How can policy makers and fishing communities promote diversification and flexibility?</a:t>
            </a:r>
          </a:p>
          <a:p>
            <a:pPr marL="514350" indent="-285750">
              <a:lnSpc>
                <a:spcPct val="115000"/>
              </a:lnSpc>
              <a:spcAft>
                <a:spcPts val="1000"/>
              </a:spcAft>
              <a:buFont typeface="Arial" charset="0"/>
              <a:buChar char="•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353AA1-7F90-7D4D-8931-0A4A3A72B2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0885" y="1172631"/>
            <a:ext cx="4521202" cy="52863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CCAFE4-0323-8D40-A000-68D115DBDFB0}"/>
              </a:ext>
            </a:extLst>
          </p:cNvPr>
          <p:cNvSpPr txBox="1"/>
          <p:nvPr/>
        </p:nvSpPr>
        <p:spPr>
          <a:xfrm>
            <a:off x="4540522" y="6212800"/>
            <a:ext cx="18082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Peninsula Clarion</a:t>
            </a:r>
          </a:p>
        </p:txBody>
      </p:sp>
    </p:spTree>
    <p:extLst>
      <p:ext uri="{BB962C8B-B14F-4D97-AF65-F5344CB8AC3E}">
        <p14:creationId xmlns:p14="http://schemas.microsoft.com/office/powerpoint/2010/main" val="192858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Arial" charset="0"/>
              <a:cs typeface="Arial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858000"/>
          </a:xfrm>
          <a:solidFill>
            <a:schemeClr val="bg1"/>
          </a:solidFill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10358" y="67002"/>
            <a:ext cx="58483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What does the future hold?</a:t>
            </a:r>
          </a:p>
          <a:p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Serious risks, new opportunities, and disruption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9085" y="5280291"/>
            <a:ext cx="3147521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Policy and management can benefit from a clear-eyed assessment of the risks, and also acknowledging the potential opportunities</a:t>
            </a:r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1888644" y="2610751"/>
            <a:ext cx="1578037" cy="1046849"/>
          </a:xfrm>
          <a:prstGeom prst="straightConnector1">
            <a:avLst/>
          </a:prstGeom>
          <a:ln w="444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6142" y="1512680"/>
            <a:ext cx="3511989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Lowland salmon streams are especially vulnerable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to losses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Warming stream temps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Wetland drying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Human development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Invasive species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455158" y="2571750"/>
            <a:ext cx="514354" cy="1237876"/>
          </a:xfrm>
          <a:prstGeom prst="straightConnector1">
            <a:avLst/>
          </a:prstGeom>
          <a:ln w="444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69001" y="3202327"/>
            <a:ext cx="3280409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Glacial retreat offers opportunities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for salmon production gains in some heavily glaciated watersheds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New proglacial lakes could be especially beneficial</a:t>
            </a:r>
          </a:p>
        </p:txBody>
      </p:sp>
    </p:spTree>
    <p:extLst>
      <p:ext uri="{BB962C8B-B14F-4D97-AF65-F5344CB8AC3E}">
        <p14:creationId xmlns:p14="http://schemas.microsoft.com/office/powerpoint/2010/main" val="187833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DA52AB-B504-6746-A446-928BC27690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9670" y="968990"/>
            <a:ext cx="9153670" cy="5889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70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Take-home message for Alaskans: </a:t>
            </a:r>
            <a:r>
              <a:rPr lang="en-US" sz="2400" b="1" i="1" dirty="0">
                <a:latin typeface="Arial" charset="0"/>
                <a:ea typeface="Arial" charset="0"/>
                <a:cs typeface="Arial" charset="0"/>
              </a:rPr>
              <a:t>We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i="1" dirty="0">
                <a:latin typeface="Arial" charset="0"/>
                <a:ea typeface="Arial" charset="0"/>
                <a:cs typeface="Arial" charset="0"/>
              </a:rPr>
              <a:t>have local control 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over many factors influencing our future salmon runs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8288" y="2899589"/>
            <a:ext cx="2924363" cy="383270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Maintaining a diversity of options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Strong habitat protections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Economic diversification</a:t>
            </a:r>
          </a:p>
          <a:p>
            <a:r>
              <a:rPr lang="en-US" sz="2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may allow salmon runs and fishing communities to continue to thrive in the face of change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42997" y="6606590"/>
            <a:ext cx="1472191" cy="251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Jonny Armstrong</a:t>
            </a:r>
          </a:p>
        </p:txBody>
      </p:sp>
    </p:spTree>
    <p:extLst>
      <p:ext uri="{BB962C8B-B14F-4D97-AF65-F5344CB8AC3E}">
        <p14:creationId xmlns:p14="http://schemas.microsoft.com/office/powerpoint/2010/main" val="123366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15133F6-3AF8-E842-A84E-4FFFCEE0BA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1382" cy="76374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A62F53-A2E8-634E-AD9B-20AAF8F2C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" y="763745"/>
            <a:ext cx="9141382" cy="609425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72C5AB-6C70-F947-BCE9-462283B85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22" y="-38968"/>
            <a:ext cx="8957477" cy="1094047"/>
          </a:xfrm>
        </p:spPr>
        <p:txBody>
          <a:bodyPr>
            <a:normAutofit/>
          </a:bodyPr>
          <a:lstStyle/>
          <a:p>
            <a:r>
              <a:rPr lang="en-US" sz="2800" dirty="0"/>
              <a:t>Poster for public outreach </a:t>
            </a:r>
            <a:br>
              <a:rPr lang="en-US" sz="2400" dirty="0"/>
            </a:br>
            <a:r>
              <a:rPr lang="en-US" sz="2000" dirty="0"/>
              <a:t>(free download at </a:t>
            </a:r>
            <a:r>
              <a:rPr lang="en-US" sz="2000" dirty="0" err="1"/>
              <a:t>www.alaska.edu</a:t>
            </a:r>
            <a:r>
              <a:rPr lang="en-US" sz="2000" dirty="0"/>
              <a:t>/</a:t>
            </a:r>
            <a:r>
              <a:rPr lang="en-US" sz="2000" dirty="0" err="1"/>
              <a:t>epscor</a:t>
            </a:r>
            <a:r>
              <a:rPr lang="en-US" sz="2000" dirty="0"/>
              <a:t>/pdfs/Salmon-</a:t>
            </a:r>
            <a:r>
              <a:rPr lang="en-US" sz="2000" dirty="0" err="1"/>
              <a:t>Ecosystems.pdf</a:t>
            </a:r>
            <a:r>
              <a:rPr lang="en-US" sz="2000" dirty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0659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336" y="561541"/>
            <a:ext cx="2196492" cy="547899"/>
          </a:xfrm>
          <a:noFill/>
        </p:spPr>
        <p:txBody>
          <a:bodyPr>
            <a:noAutofit/>
          </a:bodyPr>
          <a:lstStyle/>
          <a:p>
            <a:r>
              <a:rPr lang="en-US" sz="36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Thanks!</a:t>
            </a:r>
            <a:endParaRPr lang="en-US" sz="3600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 descr="EPSCoR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489" y="561541"/>
            <a:ext cx="1857175" cy="8264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2336" y="2486020"/>
            <a:ext cx="8239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 thank Robert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Begich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Ed Berg, Branden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Bornemann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Jeff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Falke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Steve Fleischman,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Rudiger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Gens, Sue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Mauger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Sandy Milner, Shad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O’Neel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Robert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Ruffner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Daniel Schindler, Becky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Shaftel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Al von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Finster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Peter Westley, and Alaska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EPSCoR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program researchers for providing data, field and lab assistance, and valuable discussions.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773" y="3826837"/>
            <a:ext cx="3340890" cy="28038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4489" y="1387984"/>
            <a:ext cx="20351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NSF Award </a:t>
            </a:r>
          </a:p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#OIA-1208927 with matching funds from the State of Alaska</a:t>
            </a:r>
          </a:p>
          <a:p>
            <a:endParaRPr lang="en-US" dirty="0"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078" y="561541"/>
            <a:ext cx="1359278" cy="13674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5958" y="6630079"/>
            <a:ext cx="16514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charset="0"/>
              </a:rPr>
              <a:t>John Schoen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F38D19-ACC2-0D4C-83C2-84DE3DBDA165}"/>
              </a:ext>
            </a:extLst>
          </p:cNvPr>
          <p:cNvSpPr txBox="1"/>
          <p:nvPr/>
        </p:nvSpPr>
        <p:spPr>
          <a:xfrm>
            <a:off x="7763076" y="6402201"/>
            <a:ext cx="16514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charset="0"/>
              </a:rPr>
              <a:t>Dave Merrill</a:t>
            </a:r>
          </a:p>
        </p:txBody>
      </p:sp>
    </p:spTree>
    <p:extLst>
      <p:ext uri="{BB962C8B-B14F-4D97-AF65-F5344CB8AC3E}">
        <p14:creationId xmlns:p14="http://schemas.microsoft.com/office/powerpoint/2010/main" val="1693252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282"/>
          <a:stretch/>
        </p:blipFill>
        <p:spPr>
          <a:xfrm>
            <a:off x="3778062" y="3896459"/>
            <a:ext cx="4987603" cy="2802876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5609" y="-29829"/>
            <a:ext cx="8590134" cy="1021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ea typeface="Arial" charset="0"/>
                <a:cs typeface="Arial" charset="0"/>
              </a:rPr>
              <a:t>Glacial meltwater can buffer salmon streams from drought</a:t>
            </a:r>
            <a:endParaRPr lang="en-US" sz="2800" b="1" dirty="0">
              <a:solidFill>
                <a:srgbClr val="292934"/>
              </a:solidFill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991251"/>
            <a:ext cx="3425391" cy="4346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Hotter, drier summers in Kenai Lowlands reduced available water by 60% since 1968  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(Berg et al. 2009)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Yet, flows in mainstem Kenai River have remained stable</a:t>
            </a:r>
          </a:p>
          <a:p>
            <a:pPr marL="514350" indent="-285750">
              <a:lnSpc>
                <a:spcPct val="115000"/>
              </a:lnSpc>
              <a:spcAft>
                <a:spcPts val="1000"/>
              </a:spcAft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Buffered from drought by glacial meltwater</a:t>
            </a:r>
          </a:p>
          <a:p>
            <a:pPr marL="514350" indent="-285750">
              <a:lnSpc>
                <a:spcPct val="115000"/>
              </a:lnSpc>
              <a:spcAft>
                <a:spcPts val="1000"/>
              </a:spcAft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Protects spawning and rearing salmon during hot, dry summers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8717643" y="884832"/>
            <a:ext cx="371686" cy="2226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2057" y="6552841"/>
            <a:ext cx="2357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>Schoen et al. 2017, USGS data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0" t="2690" r="60477" b="91721"/>
          <a:stretch/>
        </p:blipFill>
        <p:spPr>
          <a:xfrm>
            <a:off x="4664810" y="4170570"/>
            <a:ext cx="1148576" cy="4794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78062" y="3770334"/>
            <a:ext cx="230267" cy="400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987C0E-7262-9F42-AB3D-4755878F74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6689" y="991251"/>
            <a:ext cx="5330351" cy="23969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8B6D1B-7C53-C546-B7C9-0062C01884A6}"/>
              </a:ext>
            </a:extLst>
          </p:cNvPr>
          <p:cNvSpPr txBox="1"/>
          <p:nvPr/>
        </p:nvSpPr>
        <p:spPr>
          <a:xfrm>
            <a:off x="7327900" y="3350091"/>
            <a:ext cx="1816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>Berg et al. 2009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220C7F-6683-1844-8B37-35BB4FFE82C7}"/>
              </a:ext>
            </a:extLst>
          </p:cNvPr>
          <p:cNvSpPr/>
          <p:nvPr/>
        </p:nvSpPr>
        <p:spPr>
          <a:xfrm>
            <a:off x="8717643" y="773882"/>
            <a:ext cx="371686" cy="2226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31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165609" y="-29829"/>
            <a:ext cx="8590134" cy="1021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ea typeface="Arial" charset="0"/>
                <a:cs typeface="Arial" charset="0"/>
              </a:rPr>
              <a:t>Glaciers + Lakes = High Salmon Productivity?</a:t>
            </a:r>
            <a:endParaRPr lang="en-US" sz="2800" b="1" dirty="0">
              <a:solidFill>
                <a:srgbClr val="292934"/>
              </a:solidFill>
              <a:ea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610" y="894129"/>
            <a:ext cx="4026380" cy="5936004"/>
          </a:xfrm>
        </p:spPr>
        <p:txBody>
          <a:bodyPr>
            <a:noAutofit/>
          </a:bodyPr>
          <a:lstStyle/>
          <a:p>
            <a:pPr marL="171450" indent="-171450" algn="l">
              <a:buFont typeface="Arial" charset="0"/>
              <a:buChar char="•"/>
            </a:pPr>
            <a:r>
              <a:rPr lang="en-US" sz="2000" dirty="0">
                <a:ea typeface="Arial" charset="0"/>
                <a:cs typeface="Arial" charset="0"/>
              </a:rPr>
              <a:t>Glacial rivers are generally less biologically productive than non-glacial rivers </a:t>
            </a:r>
            <a:r>
              <a:rPr lang="en-US" sz="1400" dirty="0">
                <a:ea typeface="Arial" charset="0"/>
                <a:cs typeface="Arial" charset="0"/>
              </a:rPr>
              <a:t>(Milner et al. 2001)</a:t>
            </a:r>
          </a:p>
          <a:p>
            <a:pPr marL="628650" lvl="1" indent="-171450" algn="l">
              <a:buFont typeface="Arial" charset="0"/>
              <a:buChar char="•"/>
            </a:pPr>
            <a:r>
              <a:rPr lang="en-US" sz="1600" dirty="0">
                <a:ea typeface="Arial" charset="0"/>
                <a:cs typeface="Arial" charset="0"/>
              </a:rPr>
              <a:t>Unstable beds and banks</a:t>
            </a:r>
          </a:p>
          <a:p>
            <a:pPr marL="628650" lvl="1" indent="-171450" algn="l">
              <a:buFont typeface="Arial" charset="0"/>
              <a:buChar char="•"/>
            </a:pPr>
            <a:r>
              <a:rPr lang="en-US" sz="1600" dirty="0">
                <a:ea typeface="Arial" charset="0"/>
                <a:cs typeface="Arial" charset="0"/>
              </a:rPr>
              <a:t>Silty</a:t>
            </a:r>
          </a:p>
          <a:p>
            <a:pPr marL="628650" lvl="1" indent="-171450" algn="l">
              <a:buFont typeface="Arial" charset="0"/>
              <a:buChar char="•"/>
            </a:pPr>
            <a:r>
              <a:rPr lang="en-US" sz="1600" dirty="0">
                <a:ea typeface="Arial" charset="0"/>
                <a:cs typeface="Arial" charset="0"/>
              </a:rPr>
              <a:t>Cold</a:t>
            </a:r>
          </a:p>
          <a:p>
            <a:pPr marL="171450" indent="-171450" algn="l">
              <a:buFont typeface="Arial" charset="0"/>
              <a:buChar char="•"/>
            </a:pPr>
            <a:r>
              <a:rPr lang="en-US" sz="2000" dirty="0">
                <a:ea typeface="Arial" charset="0"/>
                <a:cs typeface="Arial" charset="0"/>
              </a:rPr>
              <a:t>Proglacial lakes moderate these harsh conditions, supporting large salmon runs in rivers downstream </a:t>
            </a:r>
            <a:r>
              <a:rPr lang="en-US" sz="1400" dirty="0">
                <a:ea typeface="Arial" charset="0"/>
                <a:cs typeface="Arial" charset="0"/>
              </a:rPr>
              <a:t>(</a:t>
            </a:r>
            <a:r>
              <a:rPr lang="en-US" sz="1400" dirty="0" err="1">
                <a:ea typeface="Arial" charset="0"/>
                <a:cs typeface="Arial" charset="0"/>
              </a:rPr>
              <a:t>Dorava</a:t>
            </a:r>
            <a:r>
              <a:rPr lang="en-US" sz="1400" dirty="0">
                <a:ea typeface="Arial" charset="0"/>
                <a:cs typeface="Arial" charset="0"/>
              </a:rPr>
              <a:t> and Milner 2000)</a:t>
            </a:r>
          </a:p>
          <a:p>
            <a:pPr marL="628650" lvl="1" indent="-171450" algn="l">
              <a:buFont typeface="Arial" charset="0"/>
              <a:buChar char="•"/>
            </a:pPr>
            <a:r>
              <a:rPr lang="en-US" sz="1600" dirty="0">
                <a:ea typeface="Arial" charset="0"/>
                <a:cs typeface="Arial" charset="0"/>
              </a:rPr>
              <a:t>E.g., Kenai, </a:t>
            </a:r>
            <a:r>
              <a:rPr lang="en-US" sz="1600" dirty="0" err="1">
                <a:ea typeface="Arial" charset="0"/>
                <a:cs typeface="Arial" charset="0"/>
              </a:rPr>
              <a:t>Kasilof</a:t>
            </a:r>
            <a:r>
              <a:rPr lang="en-US" sz="1600" dirty="0">
                <a:ea typeface="Arial" charset="0"/>
                <a:cs typeface="Arial" charset="0"/>
              </a:rPr>
              <a:t>, </a:t>
            </a:r>
            <a:r>
              <a:rPr lang="en-US" sz="1600" dirty="0" err="1">
                <a:ea typeface="Arial" charset="0"/>
                <a:cs typeface="Arial" charset="0"/>
              </a:rPr>
              <a:t>Klutina</a:t>
            </a:r>
            <a:r>
              <a:rPr lang="en-US" sz="1600" dirty="0">
                <a:ea typeface="Arial" charset="0"/>
                <a:cs typeface="Arial" charset="0"/>
              </a:rPr>
              <a:t>, </a:t>
            </a:r>
            <a:r>
              <a:rPr lang="en-US" sz="1600" dirty="0" err="1">
                <a:ea typeface="Arial" charset="0"/>
                <a:cs typeface="Arial" charset="0"/>
              </a:rPr>
              <a:t>Tonsina</a:t>
            </a:r>
            <a:endParaRPr lang="en-US" sz="1600" dirty="0">
              <a:ea typeface="Arial" charset="0"/>
              <a:cs typeface="Arial" charset="0"/>
            </a:endParaRPr>
          </a:p>
          <a:p>
            <a:pPr marL="171450" indent="-171450" algn="l">
              <a:buFont typeface="Arial" charset="0"/>
              <a:buChar char="•"/>
            </a:pPr>
            <a:r>
              <a:rPr lang="en-US" sz="2000" dirty="0">
                <a:ea typeface="Arial" charset="0"/>
                <a:cs typeface="Arial" charset="0"/>
              </a:rPr>
              <a:t>Run timing diversity (early and late runs) extends availability of salmon to ecosystems and fisheries</a:t>
            </a:r>
          </a:p>
          <a:p>
            <a:pPr marL="171450" indent="-171450" algn="l">
              <a:buFont typeface="Arial" charset="0"/>
              <a:buChar char="•"/>
            </a:pPr>
            <a:r>
              <a:rPr lang="en-US" sz="2000" dirty="0">
                <a:ea typeface="Arial" charset="0"/>
                <a:cs typeface="Arial" charset="0"/>
              </a:rPr>
              <a:t>The distribution of proglacial lakes is changing.  How will this affect salmon?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4429496" y="890568"/>
            <a:ext cx="4245306" cy="2252846"/>
            <a:chOff x="4429496" y="928479"/>
            <a:chExt cx="4245306" cy="2252846"/>
          </a:xfrm>
        </p:grpSpPr>
        <p:pic>
          <p:nvPicPr>
            <p:cNvPr id="9" name="Picture 8"/>
            <p:cNvPicPr>
              <a:picLocks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02036" y="928479"/>
              <a:ext cx="2772766" cy="2232642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429496" y="1690857"/>
              <a:ext cx="14725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Glacial river       (no lake)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902036" y="2919715"/>
              <a:ext cx="21343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Marli</a:t>
              </a:r>
              <a:r>
                <a:rPr lang="en-US" sz="105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Miller, U Oregon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504504" y="3516994"/>
            <a:ext cx="4168164" cy="2260207"/>
            <a:chOff x="4504504" y="1532074"/>
            <a:chExt cx="4168164" cy="2260207"/>
          </a:xfrm>
        </p:grpSpPr>
        <p:pic>
          <p:nvPicPr>
            <p:cNvPr id="6" name="Picture 5"/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02036" y="1532074"/>
              <a:ext cx="2770632" cy="2231136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504504" y="1985922"/>
              <a:ext cx="132252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Glacial river below lake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884358" y="3530671"/>
              <a:ext cx="21343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John Schoen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14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B2166-9920-DC44-95D3-DC6E353B8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25" y="-55054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b="1" dirty="0"/>
              <a:t>Glacial river now flows into Pacific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8DB2C7-B484-1945-858D-D6C0F5424C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475" y="883920"/>
            <a:ext cx="7349050" cy="588491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BF39C9-8394-0944-AE4A-C1C7F8082D6A}"/>
              </a:ext>
            </a:extLst>
          </p:cNvPr>
          <p:cNvSpPr/>
          <p:nvPr/>
        </p:nvSpPr>
        <p:spPr>
          <a:xfrm>
            <a:off x="897475" y="883920"/>
            <a:ext cx="1219200" cy="1239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2254B4-86DB-C94F-AC4C-6AFD7C3591CC}"/>
              </a:ext>
            </a:extLst>
          </p:cNvPr>
          <p:cNvSpPr txBox="1"/>
          <p:nvPr/>
        </p:nvSpPr>
        <p:spPr>
          <a:xfrm>
            <a:off x="5830786" y="3431969"/>
            <a:ext cx="1270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Old direction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FD6A90-3D3A-6944-B822-EF92F033920C}"/>
              </a:ext>
            </a:extLst>
          </p:cNvPr>
          <p:cNvSpPr txBox="1"/>
          <p:nvPr/>
        </p:nvSpPr>
        <p:spPr>
          <a:xfrm>
            <a:off x="5830786" y="5017274"/>
            <a:ext cx="1270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New direction</a:t>
            </a:r>
          </a:p>
        </p:txBody>
      </p:sp>
    </p:spTree>
    <p:extLst>
      <p:ext uri="{BB962C8B-B14F-4D97-AF65-F5344CB8AC3E}">
        <p14:creationId xmlns:p14="http://schemas.microsoft.com/office/powerpoint/2010/main" val="177801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90" y="3835223"/>
            <a:ext cx="4075612" cy="27170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2767" y="1337599"/>
            <a:ext cx="1670835" cy="22492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7990" y="6287281"/>
            <a:ext cx="16695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charset="0"/>
              </a:rPr>
              <a:t>BPA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00544" y="3356997"/>
            <a:ext cx="16695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charset="0"/>
              </a:rPr>
              <a:t>ADF&amp;G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178" y="1337599"/>
            <a:ext cx="4051233" cy="52005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59246" y="6261154"/>
            <a:ext cx="16695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charset="0"/>
              </a:rPr>
              <a:t>Seattle Times</a:t>
            </a:r>
          </a:p>
        </p:txBody>
      </p:sp>
      <p:pic>
        <p:nvPicPr>
          <p:cNvPr id="9" name="Picture 8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90" y="1337600"/>
            <a:ext cx="2249201" cy="2249201"/>
          </a:xfrm>
          <a:prstGeom prst="rect">
            <a:avLst/>
          </a:prstGeom>
          <a:ln w="12700"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67507" y="192308"/>
            <a:ext cx="8572071" cy="10210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cs typeface="Arial" charset="0"/>
              </a:rPr>
              <a:t>Pacific salmon face serious challenges due to environmental change</a:t>
            </a:r>
            <a:endParaRPr lang="en-US" sz="3200" b="1" dirty="0">
              <a:solidFill>
                <a:srgbClr val="292934"/>
              </a:solidFill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10824" y="3347723"/>
            <a:ext cx="6210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Arial" charset="0"/>
              </a:rPr>
              <a:t>NASA</a:t>
            </a:r>
            <a:endParaRPr lang="en-US" sz="1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031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1465" y="1325592"/>
            <a:ext cx="5776022" cy="408951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63044" y="304512"/>
            <a:ext cx="8205208" cy="10210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cs typeface="Arial" charset="0"/>
              </a:rPr>
              <a:t>Yet, the total abundance and harvest of wild Pacific salmon are at historic highs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782464" y="3203980"/>
            <a:ext cx="4500523" cy="1360281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748036" y="5320248"/>
            <a:ext cx="4097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charset="0"/>
              </a:rPr>
              <a:t>Irvine and </a:t>
            </a:r>
            <a:r>
              <a:rPr lang="en-US" sz="1200" dirty="0" err="1">
                <a:latin typeface="Arial" charset="0"/>
              </a:rPr>
              <a:t>Ruggerone</a:t>
            </a:r>
            <a:r>
              <a:rPr lang="en-US" sz="1200" dirty="0">
                <a:latin typeface="Arial" charset="0"/>
              </a:rPr>
              <a:t> 2016, </a:t>
            </a:r>
            <a:r>
              <a:rPr lang="en-US" sz="1200" dirty="0" err="1">
                <a:latin typeface="Arial" charset="0"/>
              </a:rPr>
              <a:t>Ruggerone</a:t>
            </a:r>
            <a:r>
              <a:rPr lang="en-US" sz="1200" dirty="0">
                <a:latin typeface="Arial" charset="0"/>
              </a:rPr>
              <a:t> and Irvine 2018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79294" y="2959503"/>
            <a:ext cx="3876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Pacific salmon returns (total run size)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6903" y="5709426"/>
            <a:ext cx="7597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Pink, Chum, and Sockeye                Chinook and Coho</a:t>
            </a:r>
          </a:p>
        </p:txBody>
      </p:sp>
      <p:sp>
        <p:nvSpPr>
          <p:cNvPr id="11" name="Down Arrow 10"/>
          <p:cNvSpPr/>
          <p:nvPr/>
        </p:nvSpPr>
        <p:spPr>
          <a:xfrm flipV="1">
            <a:off x="2210258" y="6125737"/>
            <a:ext cx="444500" cy="50407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12" name="Down Arrow 11"/>
          <p:cNvSpPr/>
          <p:nvPr/>
        </p:nvSpPr>
        <p:spPr>
          <a:xfrm rot="10800000" flipV="1">
            <a:off x="6774317" y="6114890"/>
            <a:ext cx="444500" cy="50407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73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0539"/>
            <a:ext cx="9144000" cy="572631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318673" y="2526098"/>
            <a:ext cx="2250862" cy="2703534"/>
            <a:chOff x="6318673" y="3077242"/>
            <a:chExt cx="2250862" cy="2703534"/>
          </a:xfrm>
        </p:grpSpPr>
        <p:sp>
          <p:nvSpPr>
            <p:cNvPr id="6" name="Oval 5"/>
            <p:cNvSpPr/>
            <p:nvPr/>
          </p:nvSpPr>
          <p:spPr>
            <a:xfrm rot="19030138" flipH="1" flipV="1">
              <a:off x="6454274" y="3077242"/>
              <a:ext cx="1966453" cy="270353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18673" y="4045255"/>
              <a:ext cx="22508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Challenges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022191" y="1029712"/>
            <a:ext cx="3700596" cy="1121753"/>
            <a:chOff x="2022191" y="1580856"/>
            <a:chExt cx="3700596" cy="1121753"/>
          </a:xfrm>
        </p:grpSpPr>
        <p:sp>
          <p:nvSpPr>
            <p:cNvPr id="8" name="Oval 7"/>
            <p:cNvSpPr/>
            <p:nvPr/>
          </p:nvSpPr>
          <p:spPr>
            <a:xfrm rot="21256167" flipH="1" flipV="1">
              <a:off x="2022191" y="1580856"/>
              <a:ext cx="3700596" cy="1121753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84480" y="1825625"/>
              <a:ext cx="2838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B050"/>
                  </a:solidFill>
                  <a:latin typeface="Arial" charset="0"/>
                  <a:ea typeface="Arial" charset="0"/>
                  <a:cs typeface="Arial" charset="0"/>
                </a:rPr>
                <a:t>Opportunities?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54043" y="2261285"/>
            <a:ext cx="6477494" cy="1191722"/>
            <a:chOff x="154043" y="2812429"/>
            <a:chExt cx="6477494" cy="1191722"/>
          </a:xfrm>
        </p:grpSpPr>
        <p:sp>
          <p:nvSpPr>
            <p:cNvPr id="4" name="Oval 3"/>
            <p:cNvSpPr/>
            <p:nvPr/>
          </p:nvSpPr>
          <p:spPr>
            <a:xfrm rot="21256167">
              <a:off x="154043" y="2812429"/>
              <a:ext cx="6477494" cy="1191722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62026" y="3092266"/>
              <a:ext cx="19943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???</a:t>
              </a:r>
            </a:p>
          </p:txBody>
        </p:sp>
      </p:grp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08" y="2268256"/>
            <a:ext cx="5391150" cy="4038600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82B705-2A86-8E40-A413-C126B490C9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6417" y="3285215"/>
            <a:ext cx="3864511" cy="212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0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4481"/>
            <a:ext cx="78867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0539"/>
            <a:ext cx="9144000" cy="572631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351314" y="2415031"/>
            <a:ext cx="5819495" cy="3119798"/>
            <a:chOff x="2351314" y="2415031"/>
            <a:chExt cx="5819495" cy="3119798"/>
          </a:xfrm>
        </p:grpSpPr>
        <p:sp>
          <p:nvSpPr>
            <p:cNvPr id="15" name="TextBox 14"/>
            <p:cNvSpPr txBox="1"/>
            <p:nvPr/>
          </p:nvSpPr>
          <p:spPr>
            <a:xfrm>
              <a:off x="4590089" y="2415031"/>
              <a:ext cx="14886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Gulf of Alaska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51314" y="3688170"/>
              <a:ext cx="5819495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Rivers draining into the Gulf of Alaska</a:t>
              </a:r>
            </a:p>
            <a:p>
              <a:r>
                <a: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Produce 1/3 of the world’s wild salmon</a:t>
              </a:r>
            </a:p>
            <a:p>
              <a:r>
                <a: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Heavily influenced by glaciers</a:t>
              </a:r>
            </a:p>
            <a:p>
              <a:r>
                <a: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Rapidly changing environment</a:t>
              </a:r>
            </a:p>
            <a:p>
              <a:endPara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" name="Right Brace 17"/>
            <p:cNvSpPr/>
            <p:nvPr/>
          </p:nvSpPr>
          <p:spPr>
            <a:xfrm rot="4708421">
              <a:off x="4887929" y="2153094"/>
              <a:ext cx="738132" cy="2307585"/>
            </a:xfrm>
            <a:prstGeom prst="rightBrace">
              <a:avLst>
                <a:gd name="adj1" fmla="val 8333"/>
                <a:gd name="adj2" fmla="val 48826"/>
              </a:avLst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6867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Arial" charset="0"/>
              <a:cs typeface="Arial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858000"/>
          </a:xfrm>
          <a:solidFill>
            <a:schemeClr val="bg1"/>
          </a:solidFill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10358" y="67003"/>
            <a:ext cx="4766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Changes facing salmon ecosystems in the   Gulf of Alaska region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75300" y="2167572"/>
            <a:ext cx="211148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Climate change: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Air temperature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Precipitation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29356" y="4988582"/>
            <a:ext cx="260418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Salmon habitat: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Loss/gain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Stream discharge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Stream temperature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6236" y="5433841"/>
            <a:ext cx="13453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Salmon abundance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68891" y="3442216"/>
            <a:ext cx="3017893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Landscape change: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Glacier melting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Wetland loss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Wildfire and bark beetles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Human development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Invasive species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4876" y="3589622"/>
            <a:ext cx="11802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Fisheries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983" y="365126"/>
            <a:ext cx="218091" cy="8448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554" y="396739"/>
            <a:ext cx="552976" cy="7815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01160" y="6552997"/>
            <a:ext cx="2424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Illustration by Dixon Jones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585636-6CDB-FD4F-B663-5DB441047729}"/>
              </a:ext>
            </a:extLst>
          </p:cNvPr>
          <p:cNvSpPr txBox="1"/>
          <p:nvPr/>
        </p:nvSpPr>
        <p:spPr>
          <a:xfrm>
            <a:off x="454742" y="1739032"/>
            <a:ext cx="238322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Focus on coupled freshwater and terrestrial habitats</a:t>
            </a:r>
          </a:p>
        </p:txBody>
      </p:sp>
    </p:spTree>
    <p:extLst>
      <p:ext uri="{BB962C8B-B14F-4D97-AF65-F5344CB8AC3E}">
        <p14:creationId xmlns:p14="http://schemas.microsoft.com/office/powerpoint/2010/main" val="15989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ACB9E2CF-FC6E-B044-B1D0-24FE1532AC69}"/>
              </a:ext>
            </a:extLst>
          </p:cNvPr>
          <p:cNvGrpSpPr/>
          <p:nvPr/>
        </p:nvGrpSpPr>
        <p:grpSpPr>
          <a:xfrm>
            <a:off x="2743198" y="1299635"/>
            <a:ext cx="6400986" cy="5558366"/>
            <a:chOff x="2743198" y="1299635"/>
            <a:chExt cx="6400986" cy="5558366"/>
          </a:xfrm>
        </p:grpSpPr>
        <p:grpSp>
          <p:nvGrpSpPr>
            <p:cNvPr id="6" name="Group 5"/>
            <p:cNvGrpSpPr/>
            <p:nvPr/>
          </p:nvGrpSpPr>
          <p:grpSpPr>
            <a:xfrm>
              <a:off x="2743198" y="1299635"/>
              <a:ext cx="6400986" cy="5558366"/>
              <a:chOff x="2763512" y="1286617"/>
              <a:chExt cx="6380672" cy="557738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63512" y="1286617"/>
                <a:ext cx="6380672" cy="5577382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009790" y="3635292"/>
                <a:ext cx="2442575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>
                    <a:solidFill>
                      <a:schemeClr val="bg1"/>
                    </a:solidFill>
                    <a:latin typeface="Arial" charset="0"/>
                  </a:defRPr>
                </a:lvl1pPr>
              </a:lstStyle>
              <a:p>
                <a:r>
                  <a:rPr lang="en-US" sz="2400" dirty="0"/>
                  <a:t>Kenai River</a:t>
                </a:r>
              </a:p>
            </p:txBody>
          </p:sp>
          <p:sp>
            <p:nvSpPr>
              <p:cNvPr id="9" name="Up Arrow 8"/>
              <p:cNvSpPr/>
              <p:nvPr/>
            </p:nvSpPr>
            <p:spPr>
              <a:xfrm rot="12769456">
                <a:off x="5596816" y="4129162"/>
                <a:ext cx="286018" cy="429745"/>
              </a:xfrm>
              <a:prstGeom prst="upArrow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6350001" y="1764962"/>
              <a:ext cx="2442575" cy="4001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bg1"/>
                  </a:solidFill>
                  <a:latin typeface="Arial" charset="0"/>
                </a:defRPr>
              </a:lvl1pPr>
            </a:lstStyle>
            <a:p>
              <a:r>
                <a:rPr lang="en-US" sz="2000" dirty="0"/>
                <a:t>Anchorage</a:t>
              </a:r>
              <a:endParaRPr lang="en-US" sz="2400" dirty="0"/>
            </a:p>
          </p:txBody>
        </p:sp>
        <p:sp>
          <p:nvSpPr>
            <p:cNvPr id="3" name="Freeform 2"/>
            <p:cNvSpPr/>
            <p:nvPr/>
          </p:nvSpPr>
          <p:spPr>
            <a:xfrm>
              <a:off x="6626431" y="4537806"/>
              <a:ext cx="663291" cy="270840"/>
            </a:xfrm>
            <a:custGeom>
              <a:avLst/>
              <a:gdLst>
                <a:gd name="connsiteX0" fmla="*/ 468630 w 468630"/>
                <a:gd name="connsiteY0" fmla="*/ 0 h 160049"/>
                <a:gd name="connsiteX1" fmla="*/ 422910 w 468630"/>
                <a:gd name="connsiteY1" fmla="*/ 11430 h 160049"/>
                <a:gd name="connsiteX2" fmla="*/ 102870 w 468630"/>
                <a:gd name="connsiteY2" fmla="*/ 34290 h 160049"/>
                <a:gd name="connsiteX3" fmla="*/ 68580 w 468630"/>
                <a:gd name="connsiteY3" fmla="*/ 68580 h 160049"/>
                <a:gd name="connsiteX4" fmla="*/ 34290 w 468630"/>
                <a:gd name="connsiteY4" fmla="*/ 91440 h 160049"/>
                <a:gd name="connsiteX5" fmla="*/ 0 w 468630"/>
                <a:gd name="connsiteY5" fmla="*/ 160020 h 16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8630" h="160049">
                  <a:moveTo>
                    <a:pt x="468630" y="0"/>
                  </a:moveTo>
                  <a:cubicBezTo>
                    <a:pt x="453390" y="3810"/>
                    <a:pt x="438582" y="10349"/>
                    <a:pt x="422910" y="11430"/>
                  </a:cubicBezTo>
                  <a:cubicBezTo>
                    <a:pt x="92494" y="34217"/>
                    <a:pt x="231718" y="-8659"/>
                    <a:pt x="102870" y="34290"/>
                  </a:cubicBezTo>
                  <a:cubicBezTo>
                    <a:pt x="91440" y="45720"/>
                    <a:pt x="80998" y="58232"/>
                    <a:pt x="68580" y="68580"/>
                  </a:cubicBezTo>
                  <a:cubicBezTo>
                    <a:pt x="58027" y="77374"/>
                    <a:pt x="41571" y="79791"/>
                    <a:pt x="34290" y="91440"/>
                  </a:cubicBezTo>
                  <a:cubicBezTo>
                    <a:pt x="-10832" y="163634"/>
                    <a:pt x="38856" y="160020"/>
                    <a:pt x="0" y="160020"/>
                  </a:cubicBezTo>
                </a:path>
              </a:pathLst>
            </a:cu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4514594" y="4349876"/>
              <a:ext cx="1399318" cy="388392"/>
            </a:xfrm>
            <a:custGeom>
              <a:avLst/>
              <a:gdLst>
                <a:gd name="connsiteX0" fmla="*/ 1015340 w 1015340"/>
                <a:gd name="connsiteY0" fmla="*/ 243587 h 279351"/>
                <a:gd name="connsiteX1" fmla="*/ 991589 w 1015340"/>
                <a:gd name="connsiteY1" fmla="*/ 249525 h 279351"/>
                <a:gd name="connsiteX2" fmla="*/ 973776 w 1015340"/>
                <a:gd name="connsiteY2" fmla="*/ 243587 h 279351"/>
                <a:gd name="connsiteX3" fmla="*/ 932213 w 1015340"/>
                <a:gd name="connsiteY3" fmla="*/ 219837 h 279351"/>
                <a:gd name="connsiteX4" fmla="*/ 908462 w 1015340"/>
                <a:gd name="connsiteY4" fmla="*/ 190148 h 279351"/>
                <a:gd name="connsiteX5" fmla="*/ 866898 w 1015340"/>
                <a:gd name="connsiteY5" fmla="*/ 178273 h 279351"/>
                <a:gd name="connsiteX6" fmla="*/ 706581 w 1015340"/>
                <a:gd name="connsiteY6" fmla="*/ 172335 h 279351"/>
                <a:gd name="connsiteX7" fmla="*/ 676893 w 1015340"/>
                <a:gd name="connsiteY7" fmla="*/ 166398 h 279351"/>
                <a:gd name="connsiteX8" fmla="*/ 665018 w 1015340"/>
                <a:gd name="connsiteY8" fmla="*/ 154522 h 279351"/>
                <a:gd name="connsiteX9" fmla="*/ 647205 w 1015340"/>
                <a:gd name="connsiteY9" fmla="*/ 148585 h 279351"/>
                <a:gd name="connsiteX10" fmla="*/ 581891 w 1015340"/>
                <a:gd name="connsiteY10" fmla="*/ 154522 h 279351"/>
                <a:gd name="connsiteX11" fmla="*/ 570015 w 1015340"/>
                <a:gd name="connsiteY11" fmla="*/ 166398 h 279351"/>
                <a:gd name="connsiteX12" fmla="*/ 546265 w 1015340"/>
                <a:gd name="connsiteY12" fmla="*/ 202024 h 279351"/>
                <a:gd name="connsiteX13" fmla="*/ 463137 w 1015340"/>
                <a:gd name="connsiteY13" fmla="*/ 249525 h 279351"/>
                <a:gd name="connsiteX14" fmla="*/ 433449 w 1015340"/>
                <a:gd name="connsiteY14" fmla="*/ 279213 h 279351"/>
                <a:gd name="connsiteX15" fmla="*/ 415636 w 1015340"/>
                <a:gd name="connsiteY15" fmla="*/ 273276 h 279351"/>
                <a:gd name="connsiteX16" fmla="*/ 397823 w 1015340"/>
                <a:gd name="connsiteY16" fmla="*/ 243587 h 279351"/>
                <a:gd name="connsiteX17" fmla="*/ 385948 w 1015340"/>
                <a:gd name="connsiteY17" fmla="*/ 225774 h 279351"/>
                <a:gd name="connsiteX18" fmla="*/ 368135 w 1015340"/>
                <a:gd name="connsiteY18" fmla="*/ 219837 h 279351"/>
                <a:gd name="connsiteX19" fmla="*/ 213755 w 1015340"/>
                <a:gd name="connsiteY19" fmla="*/ 213899 h 279351"/>
                <a:gd name="connsiteX20" fmla="*/ 195942 w 1015340"/>
                <a:gd name="connsiteY20" fmla="*/ 207961 h 279351"/>
                <a:gd name="connsiteX21" fmla="*/ 160316 w 1015340"/>
                <a:gd name="connsiteY21" fmla="*/ 202024 h 279351"/>
                <a:gd name="connsiteX22" fmla="*/ 142504 w 1015340"/>
                <a:gd name="connsiteY22" fmla="*/ 142647 h 279351"/>
                <a:gd name="connsiteX23" fmla="*/ 148441 w 1015340"/>
                <a:gd name="connsiteY23" fmla="*/ 71395 h 279351"/>
                <a:gd name="connsiteX24" fmla="*/ 148441 w 1015340"/>
                <a:gd name="connsiteY24" fmla="*/ 47645 h 279351"/>
                <a:gd name="connsiteX25" fmla="*/ 100940 w 1015340"/>
                <a:gd name="connsiteY25" fmla="*/ 77333 h 279351"/>
                <a:gd name="connsiteX26" fmla="*/ 83127 w 1015340"/>
                <a:gd name="connsiteY26" fmla="*/ 83271 h 279351"/>
                <a:gd name="connsiteX27" fmla="*/ 53439 w 1015340"/>
                <a:gd name="connsiteY27" fmla="*/ 6081 h 279351"/>
                <a:gd name="connsiteX28" fmla="*/ 0 w 1015340"/>
                <a:gd name="connsiteY28" fmla="*/ 6081 h 279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5340" h="279351">
                  <a:moveTo>
                    <a:pt x="1015340" y="243587"/>
                  </a:moveTo>
                  <a:cubicBezTo>
                    <a:pt x="1007423" y="245566"/>
                    <a:pt x="999750" y="249525"/>
                    <a:pt x="991589" y="249525"/>
                  </a:cubicBezTo>
                  <a:cubicBezTo>
                    <a:pt x="985330" y="249525"/>
                    <a:pt x="979374" y="246386"/>
                    <a:pt x="973776" y="243587"/>
                  </a:cubicBezTo>
                  <a:cubicBezTo>
                    <a:pt x="959504" y="236451"/>
                    <a:pt x="946067" y="227754"/>
                    <a:pt x="932213" y="219837"/>
                  </a:cubicBezTo>
                  <a:cubicBezTo>
                    <a:pt x="926821" y="211750"/>
                    <a:pt x="917860" y="195787"/>
                    <a:pt x="908462" y="190148"/>
                  </a:cubicBezTo>
                  <a:cubicBezTo>
                    <a:pt x="903558" y="187206"/>
                    <a:pt x="869794" y="178460"/>
                    <a:pt x="866898" y="178273"/>
                  </a:cubicBezTo>
                  <a:cubicBezTo>
                    <a:pt x="813533" y="174830"/>
                    <a:pt x="760020" y="174314"/>
                    <a:pt x="706581" y="172335"/>
                  </a:cubicBezTo>
                  <a:cubicBezTo>
                    <a:pt x="696685" y="170356"/>
                    <a:pt x="686169" y="170373"/>
                    <a:pt x="676893" y="166398"/>
                  </a:cubicBezTo>
                  <a:cubicBezTo>
                    <a:pt x="671747" y="164193"/>
                    <a:pt x="669818" y="157402"/>
                    <a:pt x="665018" y="154522"/>
                  </a:cubicBezTo>
                  <a:cubicBezTo>
                    <a:pt x="659651" y="151302"/>
                    <a:pt x="653143" y="150564"/>
                    <a:pt x="647205" y="148585"/>
                  </a:cubicBezTo>
                  <a:cubicBezTo>
                    <a:pt x="625434" y="150564"/>
                    <a:pt x="603192" y="149606"/>
                    <a:pt x="581891" y="154522"/>
                  </a:cubicBezTo>
                  <a:cubicBezTo>
                    <a:pt x="576436" y="155781"/>
                    <a:pt x="573374" y="161919"/>
                    <a:pt x="570015" y="166398"/>
                  </a:cubicBezTo>
                  <a:cubicBezTo>
                    <a:pt x="561452" y="177816"/>
                    <a:pt x="558140" y="194107"/>
                    <a:pt x="546265" y="202024"/>
                  </a:cubicBezTo>
                  <a:cubicBezTo>
                    <a:pt x="483958" y="243562"/>
                    <a:pt x="512703" y="229699"/>
                    <a:pt x="463137" y="249525"/>
                  </a:cubicBezTo>
                  <a:cubicBezTo>
                    <a:pt x="456209" y="259917"/>
                    <a:pt x="448294" y="276739"/>
                    <a:pt x="433449" y="279213"/>
                  </a:cubicBezTo>
                  <a:cubicBezTo>
                    <a:pt x="427275" y="280242"/>
                    <a:pt x="421574" y="275255"/>
                    <a:pt x="415636" y="273276"/>
                  </a:cubicBezTo>
                  <a:cubicBezTo>
                    <a:pt x="405324" y="242342"/>
                    <a:pt x="416452" y="266875"/>
                    <a:pt x="397823" y="243587"/>
                  </a:cubicBezTo>
                  <a:cubicBezTo>
                    <a:pt x="393365" y="238015"/>
                    <a:pt x="391520" y="230232"/>
                    <a:pt x="385948" y="225774"/>
                  </a:cubicBezTo>
                  <a:cubicBezTo>
                    <a:pt x="381061" y="221864"/>
                    <a:pt x="374379" y="220268"/>
                    <a:pt x="368135" y="219837"/>
                  </a:cubicBezTo>
                  <a:cubicBezTo>
                    <a:pt x="316759" y="216294"/>
                    <a:pt x="265215" y="215878"/>
                    <a:pt x="213755" y="213899"/>
                  </a:cubicBezTo>
                  <a:cubicBezTo>
                    <a:pt x="207817" y="211920"/>
                    <a:pt x="202052" y="209319"/>
                    <a:pt x="195942" y="207961"/>
                  </a:cubicBezTo>
                  <a:cubicBezTo>
                    <a:pt x="184190" y="205349"/>
                    <a:pt x="169376" y="209952"/>
                    <a:pt x="160316" y="202024"/>
                  </a:cubicBezTo>
                  <a:cubicBezTo>
                    <a:pt x="155689" y="197975"/>
                    <a:pt x="145069" y="152909"/>
                    <a:pt x="142504" y="142647"/>
                  </a:cubicBezTo>
                  <a:cubicBezTo>
                    <a:pt x="144483" y="118896"/>
                    <a:pt x="139803" y="93607"/>
                    <a:pt x="148441" y="71395"/>
                  </a:cubicBezTo>
                  <a:cubicBezTo>
                    <a:pt x="161689" y="37328"/>
                    <a:pt x="223276" y="22698"/>
                    <a:pt x="148441" y="47645"/>
                  </a:cubicBezTo>
                  <a:cubicBezTo>
                    <a:pt x="129622" y="75874"/>
                    <a:pt x="143336" y="63201"/>
                    <a:pt x="100940" y="77333"/>
                  </a:cubicBezTo>
                  <a:lnTo>
                    <a:pt x="83127" y="83271"/>
                  </a:lnTo>
                  <a:cubicBezTo>
                    <a:pt x="10503" y="65114"/>
                    <a:pt x="135261" y="104268"/>
                    <a:pt x="53439" y="6081"/>
                  </a:cubicBezTo>
                  <a:cubicBezTo>
                    <a:pt x="42035" y="-7603"/>
                    <a:pt x="17813" y="6081"/>
                    <a:pt x="0" y="6081"/>
                  </a:cubicBezTo>
                </a:path>
              </a:pathLst>
            </a:cu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Up Arrow 21">
              <a:extLst>
                <a:ext uri="{FF2B5EF4-FFF2-40B4-BE49-F238E27FC236}">
                  <a16:creationId xmlns:a16="http://schemas.microsoft.com/office/drawing/2014/main" id="{13318074-0A9D-6B41-8DD2-DF9ED7D635D6}"/>
                </a:ext>
              </a:extLst>
            </p:cNvPr>
            <p:cNvSpPr/>
            <p:nvPr/>
          </p:nvSpPr>
          <p:spPr>
            <a:xfrm rot="8545035">
              <a:off x="6439848" y="4133267"/>
              <a:ext cx="286929" cy="428280"/>
            </a:xfrm>
            <a:prstGeom prst="upArrow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0975" y="1291304"/>
            <a:ext cx="2742537" cy="491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 exceptionally productive watershed facing rapid change</a:t>
            </a: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Supports major salmon fisheries</a:t>
            </a: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Recent Chinook Salmon declines have raised concerns about resilience of salmon populations and fisheries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92609" y="122571"/>
            <a:ext cx="8590134" cy="102108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cs typeface="Arial" charset="0"/>
              </a:rPr>
              <a:t>Focal case study: The Kenai River, Alaska</a:t>
            </a:r>
            <a:endParaRPr lang="en-US" sz="3200" b="1" dirty="0">
              <a:solidFill>
                <a:srgbClr val="292934"/>
              </a:solidFill>
              <a:cs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35E126-7920-AB4C-8019-E4927A5505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7335" y="3021980"/>
            <a:ext cx="3127032" cy="38360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8B37F2-5F5F-7840-BB76-B0796E9C7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7335" y="1291304"/>
            <a:ext cx="3126665" cy="17866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54C32C-560A-824C-82E2-C7A336CC19E2}"/>
              </a:ext>
            </a:extLst>
          </p:cNvPr>
          <p:cNvSpPr txBox="1"/>
          <p:nvPr/>
        </p:nvSpPr>
        <p:spPr>
          <a:xfrm>
            <a:off x="7637885" y="6606590"/>
            <a:ext cx="17773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Molly McCarthy </a:t>
            </a:r>
            <a:r>
              <a:rPr lang="en-US" sz="1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Cunfer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B511F02-1372-D149-ADBB-F091805E3C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198" y="5122817"/>
            <a:ext cx="3274137" cy="17351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90BEE59-6882-1248-A821-2D25CD466E6D}"/>
              </a:ext>
            </a:extLst>
          </p:cNvPr>
          <p:cNvSpPr txBox="1"/>
          <p:nvPr/>
        </p:nvSpPr>
        <p:spPr>
          <a:xfrm>
            <a:off x="4912289" y="6593527"/>
            <a:ext cx="1309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Courtney </a:t>
            </a:r>
            <a:r>
              <a:rPr lang="en-US" sz="1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Breest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05BF5C-AD58-C240-AD77-A151AEA2282B}"/>
              </a:ext>
            </a:extLst>
          </p:cNvPr>
          <p:cNvSpPr txBox="1"/>
          <p:nvPr/>
        </p:nvSpPr>
        <p:spPr>
          <a:xfrm>
            <a:off x="7637885" y="2834343"/>
            <a:ext cx="1309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charset="0"/>
                <a:ea typeface="Arial" charset="0"/>
                <a:cs typeface="Arial" charset="0"/>
              </a:rPr>
              <a:t>Jodyo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 photos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53385-30D7-0242-A4D1-C76EA5726918}"/>
              </a:ext>
            </a:extLst>
          </p:cNvPr>
          <p:cNvGrpSpPr/>
          <p:nvPr/>
        </p:nvGrpSpPr>
        <p:grpSpPr>
          <a:xfrm>
            <a:off x="2743198" y="1294551"/>
            <a:ext cx="3274137" cy="3853318"/>
            <a:chOff x="2743198" y="1294551"/>
            <a:chExt cx="3274137" cy="385331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7388C50-2232-2046-87EC-3E5AF8825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43198" y="1294551"/>
              <a:ext cx="3274137" cy="382826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8287E7-AB49-BE4A-A5F7-59459C1829A5}"/>
                </a:ext>
              </a:extLst>
            </p:cNvPr>
            <p:cNvSpPr txBox="1"/>
            <p:nvPr/>
          </p:nvSpPr>
          <p:spPr>
            <a:xfrm>
              <a:off x="2932195" y="4901648"/>
              <a:ext cx="13095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Peninsula Clarion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B807CD7-59F1-3E43-ADFB-83FE342CCC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432" y="4486442"/>
            <a:ext cx="5462384" cy="9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8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5609" y="-29829"/>
            <a:ext cx="8590134" cy="1021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2800" b="1" dirty="0">
                <a:ea typeface="Arial" charset="0"/>
                <a:cs typeface="Arial" charset="0"/>
              </a:rPr>
              <a:t>Climate change</a:t>
            </a:r>
            <a:endParaRPr lang="en-US" sz="2800" b="1" dirty="0">
              <a:solidFill>
                <a:srgbClr val="292934"/>
              </a:solidFill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" y="884832"/>
            <a:ext cx="6482686" cy="4006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Alaska has warmed at more than twice the rate of the rest of the US over the past 60 years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(Chapin et al. 2014)</a:t>
            </a: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In the Kenai River watershed:</a:t>
            </a: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Historical changes (NWS)</a:t>
            </a:r>
          </a:p>
          <a:p>
            <a:pPr marL="685800" lvl="1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Rapidly warming air temperatures during all seasons </a:t>
            </a:r>
          </a:p>
          <a:p>
            <a:pPr marL="685800" lvl="1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Drier summers, wetter falls</a:t>
            </a: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Future projections (SNAP)</a:t>
            </a:r>
          </a:p>
          <a:p>
            <a:pPr marL="685800" lvl="1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Warming predicted to continue or accelerate in future</a:t>
            </a:r>
          </a:p>
          <a:p>
            <a:pPr marL="685800" lvl="1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Future precipitation trends uncertain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A2496A-EB4B-334C-A7E8-FB26E775A09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5257" y="318690"/>
            <a:ext cx="1960486" cy="1960486"/>
          </a:xfrm>
          <a:prstGeom prst="rect">
            <a:avLst/>
          </a:prstGeom>
          <a:ln w="12700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ACF6D0-0DF8-5B48-BE51-5203031E9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90" y="2543783"/>
            <a:ext cx="134577" cy="521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BD3B76-89AC-6446-B4E5-8F9AB5A711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66" y="3065093"/>
            <a:ext cx="341224" cy="482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C28E1-B9ED-5E4E-8CF4-F0C517097C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90" y="3960641"/>
            <a:ext cx="134577" cy="5213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6E2D39-E538-A24D-BFD7-69C0AA98E7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66" y="4481951"/>
            <a:ext cx="341224" cy="48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15328</TotalTime>
  <Words>1513</Words>
  <Application>Microsoft Macintosh PowerPoint</Application>
  <PresentationFormat>On-screen Show (4:3)</PresentationFormat>
  <Paragraphs>193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Focal case study: The Kenai River, Alaska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Poster for public outreach  (free download at www.alaska.edu/epscor/pdfs/Salmon-Ecosystems.pdf)</vt:lpstr>
      <vt:lpstr>PowerPoint Presentation</vt:lpstr>
      <vt:lpstr>PowerPoint Presentation</vt:lpstr>
      <vt:lpstr>PowerPoint Presentation</vt:lpstr>
      <vt:lpstr>Glacial river now flows into Pacific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 Schoen</dc:creator>
  <cp:lastModifiedBy>Erik Schoen</cp:lastModifiedBy>
  <cp:revision>1147</cp:revision>
  <cp:lastPrinted>2018-05-21T16:31:04Z</cp:lastPrinted>
  <dcterms:created xsi:type="dcterms:W3CDTF">2017-03-03T21:13:04Z</dcterms:created>
  <dcterms:modified xsi:type="dcterms:W3CDTF">2018-05-22T01:53:47Z</dcterms:modified>
</cp:coreProperties>
</file>