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Playfair Display"/>
      <p:regular r:id="rId21"/>
      <p:bold r:id="rId22"/>
      <p:italic r:id="rId23"/>
      <p:boldItalic r:id="rId24"/>
    </p:embeddedFont>
    <p:embeddedFont>
      <p:font typeface="Lato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PlayfairDisplay-bold.fntdata"/><Relationship Id="rId21" Type="http://schemas.openxmlformats.org/officeDocument/2006/relationships/font" Target="fonts/PlayfairDisplay-regular.fntdata"/><Relationship Id="rId24" Type="http://schemas.openxmlformats.org/officeDocument/2006/relationships/font" Target="fonts/PlayfairDisplay-boldItalic.fntdata"/><Relationship Id="rId23" Type="http://schemas.openxmlformats.org/officeDocument/2006/relationships/font" Target="fonts/PlayfairDisplay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bold.fntdata"/><Relationship Id="rId25" Type="http://schemas.openxmlformats.org/officeDocument/2006/relationships/font" Target="fonts/Lato-regular.fntdata"/><Relationship Id="rId28" Type="http://schemas.openxmlformats.org/officeDocument/2006/relationships/font" Target="fonts/Lato-boldItalic.fntdata"/><Relationship Id="rId27" Type="http://schemas.openxmlformats.org/officeDocument/2006/relationships/font" Target="fonts/La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beb4b463e0_1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beb4b463e0_1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beb4b463e0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beb4b463e0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Brandon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6915c3f3bb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6915c3f3bb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Brandon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beb4b463e0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beb4b463e0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Brandon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6915c3f3bb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6915c3f3b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Brandon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6915c3f3bb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6915c3f3bb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Brandon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beb4b463e0_1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beb4b463e0_1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6915c3f3b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6915c3f3b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Each intro ourselfs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6915c3f3b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6915c3f3b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beb4b463e0_1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beb4b463e0_1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6915c3f3b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6915c3f3b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6915c3f3b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6915c3f3b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beb4b463e0_1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beb4b463e0_1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6915c3f3b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6915c3f3b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Brandon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6915c3f3b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6915c3f3b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Brandon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coral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29.gif"/><Relationship Id="rId5" Type="http://schemas.openxmlformats.org/officeDocument/2006/relationships/image" Target="../media/image23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19.png"/><Relationship Id="rId6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g"/><Relationship Id="rId4" Type="http://schemas.openxmlformats.org/officeDocument/2006/relationships/image" Target="../media/image2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11.jpg"/><Relationship Id="rId5" Type="http://schemas.openxmlformats.org/officeDocument/2006/relationships/image" Target="../media/image1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7.jpg"/><Relationship Id="rId5" Type="http://schemas.openxmlformats.org/officeDocument/2006/relationships/image" Target="../media/image10.jpg"/><Relationship Id="rId6" Type="http://schemas.openxmlformats.org/officeDocument/2006/relationships/image" Target="../media/image24.gif"/><Relationship Id="rId7" Type="http://schemas.openxmlformats.org/officeDocument/2006/relationships/image" Target="../media/image30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Relationship Id="rId4" Type="http://schemas.openxmlformats.org/officeDocument/2006/relationships/image" Target="../media/image14.png"/><Relationship Id="rId5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Relationship Id="rId4" Type="http://schemas.openxmlformats.org/officeDocument/2006/relationships/image" Target="../media/image21.jpg"/><Relationship Id="rId5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0" y="-1508647"/>
            <a:ext cx="9865050" cy="739879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>
            <p:ph idx="4294967295" type="ctrTitle"/>
          </p:nvPr>
        </p:nvSpPr>
        <p:spPr>
          <a:xfrm>
            <a:off x="0" y="-76925"/>
            <a:ext cx="6265200" cy="1782300"/>
          </a:xfrm>
          <a:prstGeom prst="rect">
            <a:avLst/>
          </a:prstGeom>
          <a:solidFill>
            <a:srgbClr val="FFFFFF">
              <a:alpha val="4227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000000"/>
                </a:solidFill>
              </a:rPr>
              <a:t>Banking on the Kenai River: </a:t>
            </a:r>
            <a:endParaRPr sz="3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000000"/>
                </a:solidFill>
              </a:rPr>
              <a:t>From Homestead </a:t>
            </a:r>
            <a:endParaRPr sz="3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000000"/>
                </a:solidFill>
              </a:rPr>
              <a:t>to Conservation Easement</a:t>
            </a:r>
            <a:endParaRPr sz="3400">
              <a:solidFill>
                <a:srgbClr val="000000"/>
              </a:solidFill>
            </a:endParaRPr>
          </a:p>
        </p:txBody>
      </p:sp>
      <p:sp>
        <p:nvSpPr>
          <p:cNvPr id="61" name="Google Shape;61;p13"/>
          <p:cNvSpPr txBox="1"/>
          <p:nvPr>
            <p:ph idx="4294967295" type="subTitle"/>
          </p:nvPr>
        </p:nvSpPr>
        <p:spPr>
          <a:xfrm>
            <a:off x="0" y="3621250"/>
            <a:ext cx="6265200" cy="1412100"/>
          </a:xfrm>
          <a:prstGeom prst="rect">
            <a:avLst/>
          </a:prstGeom>
          <a:solidFill>
            <a:srgbClr val="FFFFFF">
              <a:alpha val="4227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1"/>
                </a:solidFill>
              </a:rPr>
              <a:t>Soldotna Chamber of Commerce</a:t>
            </a:r>
            <a:br>
              <a:rPr b="1" lang="en" sz="1600">
                <a:solidFill>
                  <a:schemeClr val="accent1"/>
                </a:solidFill>
              </a:rPr>
            </a:br>
            <a:r>
              <a:rPr b="1" lang="en" sz="1600">
                <a:solidFill>
                  <a:schemeClr val="accent1"/>
                </a:solidFill>
              </a:rPr>
              <a:t>March 13, 2024</a:t>
            </a:r>
            <a:endParaRPr b="1" sz="16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600">
                <a:solidFill>
                  <a:schemeClr val="accent1"/>
                </a:solidFill>
              </a:rPr>
              <a:t>Brandon Drzazgowski, Benjamin Meyer (Kenai Watershed Forum)</a:t>
            </a:r>
            <a:br>
              <a:rPr b="1" lang="en" sz="1600">
                <a:solidFill>
                  <a:schemeClr val="accent1"/>
                </a:solidFill>
              </a:rPr>
            </a:br>
            <a:r>
              <a:rPr b="1" lang="en" sz="1600">
                <a:solidFill>
                  <a:schemeClr val="accent1"/>
                </a:solidFill>
              </a:rPr>
              <a:t>Joel Cooper (Kachemak Heritage Land Trust)</a:t>
            </a:r>
            <a:endParaRPr b="1" sz="1600">
              <a:solidFill>
                <a:schemeClr val="accent1"/>
              </a:solidFill>
            </a:endParaRPr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6923" y="3726861"/>
            <a:ext cx="1253075" cy="67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0025" y="3726850"/>
            <a:ext cx="1253076" cy="65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Streambank Restoration</a:t>
            </a:r>
            <a:endParaRPr/>
          </a:p>
        </p:txBody>
      </p:sp>
      <p:sp>
        <p:nvSpPr>
          <p:cNvPr id="144" name="Google Shape;144;p22"/>
          <p:cNvSpPr txBox="1"/>
          <p:nvPr>
            <p:ph idx="1" type="body"/>
          </p:nvPr>
        </p:nvSpPr>
        <p:spPr>
          <a:xfrm>
            <a:off x="311700" y="11226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Spruce cabling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Tree planting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Improved signage</a:t>
            </a:r>
            <a:endParaRPr/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7374" y="1017450"/>
            <a:ext cx="3172925" cy="383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Site Monitoring</a:t>
            </a:r>
            <a:endParaRPr/>
          </a:p>
        </p:txBody>
      </p:sp>
      <p:sp>
        <p:nvSpPr>
          <p:cNvPr id="151" name="Google Shape;151;p23"/>
          <p:cNvSpPr txBox="1"/>
          <p:nvPr>
            <p:ph idx="1" type="body"/>
          </p:nvPr>
        </p:nvSpPr>
        <p:spPr>
          <a:xfrm>
            <a:off x="1132125" y="1152475"/>
            <a:ext cx="4598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Bi weekly walking surveys along streambank/luff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Track usage, both permitted and </a:t>
            </a:r>
            <a:r>
              <a:rPr lang="en"/>
              <a:t>unpermitted</a:t>
            </a:r>
            <a:endParaRPr/>
          </a:p>
        </p:txBody>
      </p:sp>
      <p:pic>
        <p:nvPicPr>
          <p:cNvPr id="152" name="Google Shape;15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725" y="951150"/>
            <a:ext cx="7068948" cy="402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Education</a:t>
            </a:r>
            <a:endParaRPr/>
          </a:p>
        </p:txBody>
      </p:sp>
      <p:sp>
        <p:nvSpPr>
          <p:cNvPr id="158" name="Google Shape;158;p24"/>
          <p:cNvSpPr txBox="1"/>
          <p:nvPr>
            <p:ph idx="1" type="body"/>
          </p:nvPr>
        </p:nvSpPr>
        <p:spPr>
          <a:xfrm>
            <a:off x="311700" y="1152475"/>
            <a:ext cx="3426900" cy="210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Educational Booths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Social Media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Newsletters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Public Presentations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Getting others involved</a:t>
            </a:r>
            <a:endParaRPr/>
          </a:p>
        </p:txBody>
      </p:sp>
      <p:pic>
        <p:nvPicPr>
          <p:cNvPr id="159" name="Google Shape;159;p24"/>
          <p:cNvPicPr preferRelativeResize="0"/>
          <p:nvPr/>
        </p:nvPicPr>
        <p:blipFill rotWithShape="1">
          <a:blip r:embed="rId3">
            <a:alphaModFix/>
          </a:blip>
          <a:srcRect b="0" l="34491" r="39327" t="0"/>
          <a:stretch/>
        </p:blipFill>
        <p:spPr>
          <a:xfrm>
            <a:off x="7365373" y="446425"/>
            <a:ext cx="1390725" cy="133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/>
          <p:cNvPicPr preferRelativeResize="0"/>
          <p:nvPr/>
        </p:nvPicPr>
        <p:blipFill rotWithShape="1">
          <a:blip r:embed="rId4">
            <a:alphaModFix/>
          </a:blip>
          <a:srcRect b="12442" l="0" r="0" t="24040"/>
          <a:stretch/>
        </p:blipFill>
        <p:spPr>
          <a:xfrm>
            <a:off x="3457600" y="46300"/>
            <a:ext cx="3543947" cy="300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 rotWithShape="1">
          <a:blip r:embed="rId3">
            <a:alphaModFix/>
          </a:blip>
          <a:srcRect b="0" l="0" r="73818" t="0"/>
          <a:stretch/>
        </p:blipFill>
        <p:spPr>
          <a:xfrm>
            <a:off x="3907251" y="3324575"/>
            <a:ext cx="1496524" cy="14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 rotWithShape="1">
          <a:blip r:embed="rId5">
            <a:alphaModFix/>
          </a:blip>
          <a:srcRect b="0" l="7286" r="7286" t="0"/>
          <a:stretch/>
        </p:blipFill>
        <p:spPr>
          <a:xfrm>
            <a:off x="5906349" y="2144925"/>
            <a:ext cx="3251002" cy="2854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Partners</a:t>
            </a:r>
            <a:endParaRPr/>
          </a:p>
        </p:txBody>
      </p:sp>
      <p:sp>
        <p:nvSpPr>
          <p:cNvPr id="168" name="Google Shape;168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Partners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Kachemak Heritage Land Trust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Mullen family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AK Sustainable Salmon Fund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AK State parks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AK Dept of Fish &amp; Game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Kenai Watershed Forum</a:t>
            </a:r>
            <a:endParaRPr/>
          </a:p>
        </p:txBody>
      </p:sp>
      <p:pic>
        <p:nvPicPr>
          <p:cNvPr id="169" name="Google Shape;16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1474" y="1283477"/>
            <a:ext cx="2524500" cy="135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 rotWithShape="1">
          <a:blip r:embed="rId4">
            <a:alphaModFix/>
          </a:blip>
          <a:srcRect b="0" l="0" r="0" t="4297"/>
          <a:stretch/>
        </p:blipFill>
        <p:spPr>
          <a:xfrm>
            <a:off x="6061525" y="2902725"/>
            <a:ext cx="3106252" cy="193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1275" y="2585425"/>
            <a:ext cx="2249425" cy="224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38375" y="1371488"/>
            <a:ext cx="2249430" cy="117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you get involved?</a:t>
            </a:r>
            <a:endParaRPr/>
          </a:p>
        </p:txBody>
      </p:sp>
      <p:sp>
        <p:nvSpPr>
          <p:cNvPr id="178" name="Google Shape;178;p26"/>
          <p:cNvSpPr txBox="1"/>
          <p:nvPr>
            <p:ph idx="1" type="body"/>
          </p:nvPr>
        </p:nvSpPr>
        <p:spPr>
          <a:xfrm>
            <a:off x="311700" y="1152475"/>
            <a:ext cx="4881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Do </a:t>
            </a:r>
            <a:r>
              <a:rPr lang="en"/>
              <a:t>you</a:t>
            </a:r>
            <a:r>
              <a:rPr lang="en"/>
              <a:t> know more places like this?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(Complex access/conservation needs overlap)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Volunteer opportunities with this project and others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Summer Camps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How to get in </a:t>
            </a:r>
            <a:r>
              <a:rPr lang="en"/>
              <a:t>touch</a:t>
            </a:r>
            <a:r>
              <a:rPr lang="en"/>
              <a:t> with us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ben@kenaiwatershed.org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streamwatch@kenaiwatershed.org</a:t>
            </a:r>
            <a:endParaRPr/>
          </a:p>
        </p:txBody>
      </p:sp>
      <p:pic>
        <p:nvPicPr>
          <p:cNvPr id="179" name="Google Shape;17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9100" y="2318575"/>
            <a:ext cx="3633275" cy="2724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6"/>
          <p:cNvPicPr preferRelativeResize="0"/>
          <p:nvPr/>
        </p:nvPicPr>
        <p:blipFill rotWithShape="1">
          <a:blip r:embed="rId4">
            <a:alphaModFix/>
          </a:blip>
          <a:srcRect b="0" l="0" r="0" t="15725"/>
          <a:stretch/>
        </p:blipFill>
        <p:spPr>
          <a:xfrm>
            <a:off x="5139100" y="22194"/>
            <a:ext cx="3633274" cy="2296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186" name="Google Shape;186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project receives support from: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AKSSF grant #56009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Kachemak Heritage Land Trust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Mullen Family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Our awesome volunteers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are we?</a:t>
            </a:r>
            <a:endParaRPr/>
          </a:p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237000" y="4048550"/>
            <a:ext cx="3403500" cy="8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Brandon Drzazgowski</a:t>
            </a:r>
            <a:br>
              <a:rPr lang="en"/>
            </a:br>
            <a:r>
              <a:rPr lang="en"/>
              <a:t>Stream Watch Coordinator </a:t>
            </a:r>
            <a:endParaRPr/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8600" y="984513"/>
            <a:ext cx="22860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424" y="968473"/>
            <a:ext cx="2286000" cy="3080077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/>
        </p:nvSpPr>
        <p:spPr>
          <a:xfrm>
            <a:off x="3468600" y="4084850"/>
            <a:ext cx="26550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Benjamin Meyer Environmental Scientist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3" name="Google Shape;73;p14"/>
          <p:cNvPicPr preferRelativeResize="0"/>
          <p:nvPr/>
        </p:nvPicPr>
        <p:blipFill rotWithShape="1">
          <a:blip r:embed="rId5">
            <a:alphaModFix/>
          </a:blip>
          <a:srcRect b="21762" l="0" r="0" t="21756"/>
          <a:stretch/>
        </p:blipFill>
        <p:spPr>
          <a:xfrm>
            <a:off x="6411825" y="968475"/>
            <a:ext cx="2518874" cy="308007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6343750" y="4084850"/>
            <a:ext cx="28002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Joel Cooper</a:t>
            </a: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b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Stewardship Director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the Kenai Watershed Forum do?</a:t>
            </a: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 rotWithShape="1">
          <a:blip r:embed="rId3">
            <a:alphaModFix/>
          </a:blip>
          <a:srcRect b="0" l="0" r="0" t="49261"/>
          <a:stretch/>
        </p:blipFill>
        <p:spPr>
          <a:xfrm>
            <a:off x="514463" y="2228900"/>
            <a:ext cx="8267474" cy="19388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438275" y="1083725"/>
            <a:ext cx="80826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“Working Together for Healthy Watersheds since 1997”</a:t>
            </a:r>
            <a:endParaRPr b="1" sz="24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690025" y="1911300"/>
            <a:ext cx="79374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Research                 Restoration               Education</a:t>
            </a:r>
            <a:endParaRPr b="1" sz="2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 rotWithShape="1">
          <a:blip r:embed="rId3">
            <a:alphaModFix/>
          </a:blip>
          <a:srcRect b="0" l="0" r="9371" t="0"/>
          <a:stretch/>
        </p:blipFill>
        <p:spPr>
          <a:xfrm>
            <a:off x="1540925" y="1017450"/>
            <a:ext cx="4965699" cy="381784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8" name="Google Shape;88;p1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Location</a:t>
            </a:r>
            <a:endParaRPr/>
          </a:p>
        </p:txBody>
      </p:sp>
      <p:cxnSp>
        <p:nvCxnSpPr>
          <p:cNvPr id="89" name="Google Shape;89;p16"/>
          <p:cNvCxnSpPr/>
          <p:nvPr/>
        </p:nvCxnSpPr>
        <p:spPr>
          <a:xfrm flipH="1" rot="10800000">
            <a:off x="5223925" y="2362100"/>
            <a:ext cx="1828800" cy="11304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90" name="Google Shape;90;p16"/>
          <p:cNvSpPr txBox="1"/>
          <p:nvPr/>
        </p:nvSpPr>
        <p:spPr>
          <a:xfrm>
            <a:off x="7052725" y="1803400"/>
            <a:ext cx="1828800" cy="11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Mullen Parcel, at mouth of Soldotna Creek</a:t>
            </a:r>
            <a:endParaRPr sz="1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Mullen Parcel</a:t>
            </a:r>
            <a:endParaRPr/>
          </a:p>
        </p:txBody>
      </p:sp>
      <p:sp>
        <p:nvSpPr>
          <p:cNvPr id="96" name="Google Shape;96;p17"/>
          <p:cNvSpPr txBox="1"/>
          <p:nvPr>
            <p:ph idx="1" type="body"/>
          </p:nvPr>
        </p:nvSpPr>
        <p:spPr>
          <a:xfrm>
            <a:off x="83100" y="1444575"/>
            <a:ext cx="4924800" cy="24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  <a:p>
            <a:pPr indent="-317182" lvl="0" marL="457200" rtl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●"/>
            </a:pPr>
            <a:r>
              <a:rPr lang="en">
                <a:solidFill>
                  <a:schemeClr val="accent1"/>
                </a:solidFill>
              </a:rPr>
              <a:t>Originally owned by the Mullen Family, early Soldotna homesteaders</a:t>
            </a:r>
            <a:endParaRPr>
              <a:solidFill>
                <a:schemeClr val="accent1"/>
              </a:solidFill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●"/>
            </a:pPr>
            <a:r>
              <a:rPr lang="en">
                <a:solidFill>
                  <a:schemeClr val="accent1"/>
                </a:solidFill>
              </a:rPr>
              <a:t>The</a:t>
            </a:r>
            <a:r>
              <a:rPr lang="en">
                <a:solidFill>
                  <a:schemeClr val="accent1"/>
                </a:solidFill>
              </a:rPr>
              <a:t> Mullen family conveyed the </a:t>
            </a:r>
            <a:r>
              <a:rPr lang="en">
                <a:solidFill>
                  <a:schemeClr val="accent1"/>
                </a:solidFill>
              </a:rPr>
              <a:t>property to the State of Alaska in 1999, subject to the Conservation Easement held by Kachemak Heritage Land trust</a:t>
            </a:r>
            <a:endParaRPr>
              <a:solidFill>
                <a:schemeClr val="accent1"/>
              </a:solidFill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●"/>
            </a:pPr>
            <a:r>
              <a:rPr lang="en">
                <a:solidFill>
                  <a:schemeClr val="accent1"/>
                </a:solidFill>
              </a:rPr>
              <a:t>Owned/managed by ADF&amp;G and Alaska State Parks</a:t>
            </a:r>
            <a:endParaRPr>
              <a:solidFill>
                <a:schemeClr val="accent1"/>
              </a:solidFill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●"/>
            </a:pPr>
            <a:r>
              <a:rPr lang="en">
                <a:solidFill>
                  <a:schemeClr val="accent1"/>
                </a:solidFill>
              </a:rPr>
              <a:t>River bank is degraded from shoreline trampling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3225" y="1292475"/>
            <a:ext cx="3534776" cy="23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/>
          <p:nvPr/>
        </p:nvSpPr>
        <p:spPr>
          <a:xfrm rot="-5908594">
            <a:off x="6900422" y="3029255"/>
            <a:ext cx="266612" cy="914311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9" name="Google Shape;99;p17"/>
          <p:cNvCxnSpPr>
            <a:endCxn id="98" idx="1"/>
          </p:cNvCxnSpPr>
          <p:nvPr/>
        </p:nvCxnSpPr>
        <p:spPr>
          <a:xfrm rot="10800000">
            <a:off x="7053379" y="3618261"/>
            <a:ext cx="24600" cy="483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0" name="Google Shape;100;p17"/>
          <p:cNvSpPr txBox="1"/>
          <p:nvPr/>
        </p:nvSpPr>
        <p:spPr>
          <a:xfrm>
            <a:off x="5841075" y="4102100"/>
            <a:ext cx="2601900" cy="4839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Degraded Shoreline Area</a:t>
            </a:r>
            <a:endParaRPr i="1"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5536275" y="1739900"/>
            <a:ext cx="678300" cy="626100"/>
          </a:xfrm>
          <a:prstGeom prst="rect">
            <a:avLst/>
          </a:prstGeom>
          <a:solidFill>
            <a:srgbClr val="FFFFFF">
              <a:alpha val="61820"/>
            </a:srgbClr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Fred Meyer</a:t>
            </a:r>
            <a:endParaRPr b="1" i="1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>
            <p:ph type="title"/>
          </p:nvPr>
        </p:nvSpPr>
        <p:spPr>
          <a:xfrm>
            <a:off x="1593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Problem</a:t>
            </a:r>
            <a:endParaRPr/>
          </a:p>
        </p:txBody>
      </p:sp>
      <p:sp>
        <p:nvSpPr>
          <p:cNvPr id="107" name="Google Shape;107;p18"/>
          <p:cNvSpPr txBox="1"/>
          <p:nvPr>
            <p:ph idx="1" type="body"/>
          </p:nvPr>
        </p:nvSpPr>
        <p:spPr>
          <a:xfrm>
            <a:off x="159300" y="1152475"/>
            <a:ext cx="3844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Vegetation</a:t>
            </a:r>
            <a:r>
              <a:rPr lang="en"/>
              <a:t> trampling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Angler access on restricted shore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Accelerated erosion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High water velocity location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Loss of root systems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Accumulation of litter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5025" y="3004325"/>
            <a:ext cx="3063378" cy="19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498" y="3004325"/>
            <a:ext cx="2662851" cy="19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6075" y="3004312"/>
            <a:ext cx="2662851" cy="199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 rotWithShape="1">
          <a:blip r:embed="rId6">
            <a:alphaModFix/>
          </a:blip>
          <a:srcRect b="7439" l="0" r="0" t="13163"/>
          <a:stretch/>
        </p:blipFill>
        <p:spPr>
          <a:xfrm>
            <a:off x="6540952" y="256750"/>
            <a:ext cx="2551825" cy="270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 rotWithShape="1">
          <a:blip r:embed="rId7">
            <a:alphaModFix/>
          </a:blip>
          <a:srcRect b="0" l="21485" r="16221" t="17830"/>
          <a:stretch/>
        </p:blipFill>
        <p:spPr>
          <a:xfrm>
            <a:off x="3797825" y="256750"/>
            <a:ext cx="2730551" cy="2701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fish like degraded streambanks? (Answer: No)</a:t>
            </a:r>
            <a:endParaRPr/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1700" y="1017450"/>
            <a:ext cx="4037275" cy="39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/>
          <p:nvPr>
            <p:ph type="title"/>
          </p:nvPr>
        </p:nvSpPr>
        <p:spPr>
          <a:xfrm>
            <a:off x="311700" y="196050"/>
            <a:ext cx="39864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solutions</a:t>
            </a:r>
            <a:endParaRPr/>
          </a:p>
        </p:txBody>
      </p:sp>
      <p:sp>
        <p:nvSpPr>
          <p:cNvPr id="124" name="Google Shape;124;p20"/>
          <p:cNvSpPr txBox="1"/>
          <p:nvPr>
            <p:ph idx="1" type="body"/>
          </p:nvPr>
        </p:nvSpPr>
        <p:spPr>
          <a:xfrm>
            <a:off x="311700" y="957175"/>
            <a:ext cx="457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Streambank </a:t>
            </a:r>
            <a:r>
              <a:rPr lang="en"/>
              <a:t>r</a:t>
            </a:r>
            <a:r>
              <a:rPr lang="en"/>
              <a:t>estoration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Site monitoring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Education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  <p:pic>
        <p:nvPicPr>
          <p:cNvPr id="125" name="Google Shape;125;p20"/>
          <p:cNvPicPr preferRelativeResize="0"/>
          <p:nvPr/>
        </p:nvPicPr>
        <p:blipFill rotWithShape="1">
          <a:blip r:embed="rId3">
            <a:alphaModFix/>
          </a:blip>
          <a:srcRect b="0" l="0" r="11987" t="0"/>
          <a:stretch/>
        </p:blipFill>
        <p:spPr>
          <a:xfrm rot="10800000">
            <a:off x="864440" y="2063300"/>
            <a:ext cx="3466824" cy="29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8550" y="21021"/>
            <a:ext cx="3011075" cy="394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8550" y="4072832"/>
            <a:ext cx="3011075" cy="849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Streambank Restoration</a:t>
            </a:r>
            <a:endParaRPr/>
          </a:p>
        </p:txBody>
      </p:sp>
      <p:sp>
        <p:nvSpPr>
          <p:cNvPr id="133" name="Google Shape;133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Spruce cabling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Tree planting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Improved signage</a:t>
            </a:r>
            <a:endParaRPr/>
          </a:p>
        </p:txBody>
      </p:sp>
      <p:pic>
        <p:nvPicPr>
          <p:cNvPr id="134" name="Google Shape;13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300" y="2267637"/>
            <a:ext cx="2049624" cy="273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8225" y="2264325"/>
            <a:ext cx="2049624" cy="2732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" name="Google Shape;136;p21"/>
          <p:cNvCxnSpPr/>
          <p:nvPr/>
        </p:nvCxnSpPr>
        <p:spPr>
          <a:xfrm flipH="1" rot="10800000">
            <a:off x="2198076" y="3685474"/>
            <a:ext cx="566700" cy="6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7" name="Google Shape;137;p21"/>
          <p:cNvCxnSpPr/>
          <p:nvPr/>
        </p:nvCxnSpPr>
        <p:spPr>
          <a:xfrm flipH="1" rot="10800000">
            <a:off x="6372076" y="3612574"/>
            <a:ext cx="566700" cy="6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38" name="Google Shape;13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64775" y="2267650"/>
            <a:ext cx="3643796" cy="2732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